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80" r:id="rId12"/>
    <p:sldId id="281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34" d="100"/>
          <a:sy n="34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1207-0E4A-4F77-821E-BA7F109D68BF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F0DE3-C247-430C-82F4-9D209EA1C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F0DE3-C247-430C-82F4-9D209EA1C0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7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17DE8-014E-E340-0174-E1BFD9EF6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1120BA-8ED7-DD50-E988-E922524B3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24BB5A-117F-59C4-7A92-4F9A013F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F60C3-675D-E7DE-B79B-03048626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FA038-D43A-E9C6-2BFE-D189D024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75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83D89-E64E-4536-93C9-30EEC3A0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9EAEFE-E726-2BF9-ECB9-F90E2AACE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D71B0C-2A9A-7F0F-79E6-D56A2F4B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2D20A-DB25-2ED1-D4EC-14A618B3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0D875-15D2-C082-85C0-B2970BDA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8642F0-94A8-6982-ACA3-588D84E05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456926-44FE-4BDF-6D42-AC9831B27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DB3C3D-2AB3-8BD6-81EC-405462AC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623E30-C0DE-02C0-235B-080C31B9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12132-D8D7-EB0D-F53C-679DAD6A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5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67D88-C2CE-CB77-4E46-3548B2F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F8771-EFD5-ABD5-62C1-64736E724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9BAC23-BCDA-3C59-6849-AA5E8485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DF7755-E7C1-DFFF-2E45-C81B69C9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A4A9C4-F266-2745-5C52-F30975A0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8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65E76-1CD1-1846-8205-6C8E05A2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292637-4F56-8189-C181-5C3D32FB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E6758-519E-FAA0-96E2-19397008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A52737-789C-68CC-D9DD-5578A6EE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E1A87A-7776-59E7-47CC-2001D150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24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4CD32-ED56-693B-61B6-E7914A43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5DDEE-377C-64E2-3B83-F57BD87E6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24B9F9-0074-2E19-24C1-22EA90727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4D0CBA-397D-A234-C6D2-C2FDF9D4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16D1D1-3F81-AF98-A2DD-8981498F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1D859C-BC8D-AA46-2BF9-E0CC2017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61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61746-61D9-4178-37E6-4C86B28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5B6191-32D8-AA26-51D2-28FCD831A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836729-038B-FF38-9559-F111ED7A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45B159-7303-C89B-2CBC-1D4FEC1D5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8F1A273-F5EC-D1FF-026F-73F98FA1D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CD7ABC-F53E-0176-F094-1A338E85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E6EBBF-6A19-4CB5-F3A9-99BA5371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DDBE08-F450-8333-1A8B-262D386E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8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8D07B-88D3-4D6D-5776-95CACBF6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6614BA-77E6-71FB-A537-D1264390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50F2BB-1B1D-C3F4-1197-F6DA69DB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04171B-E85C-DB31-FDAC-A24C0595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5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F49622-FBEA-CFA6-A9FE-1FCE802E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693BEE-2964-2114-1A41-4CBF5B8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926A03-B113-559E-048A-43B606C8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0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B74F3-99C4-AEF4-5022-EBB3E243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2C84C-1E78-966F-BC3B-DF65DF5F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1F0529-9D2C-9AAC-A6FC-E52A1BF22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D1251D-6049-801D-1FC2-48A6A166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7FF4CB-77BD-4364-ADCB-FCF91441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2C9A4C-9B6D-09D5-264E-AA75C500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3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2A504-5235-9613-F339-E393BA93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791DAF-59BA-F5B5-7B15-09686A849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E3E37A-F31F-B6D1-6185-9DC67740C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8A4908-2E21-2FF3-C663-68243DA4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FB4722-07B0-917D-E390-4E7FBC96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53C17D-7B4B-16C9-3746-9AB82710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84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B908C2-3CE9-0B4B-9AD0-079B55B4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A22031-9201-C9EB-5906-69E86B187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7526E8-BE14-9CFA-0C8A-5141CC860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0C7206-492B-4CE6-AA2C-AE822F92EA15}" type="datetimeFigureOut">
              <a:rPr lang="cs-CZ" smtClean="0"/>
              <a:t>19.06.2025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879814-D7BA-B289-B43E-C4714AF0B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212ECB-7C3B-9FDC-0531-0E7C6385C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75410-626A-4121-B254-22AB5142A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4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W_slide_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94"/>
          </a:xfrm>
          <a:prstGeom prst="rect">
            <a:avLst/>
          </a:prstGeom>
        </p:spPr>
      </p:pic>
      <p:pic>
        <p:nvPicPr>
          <p:cNvPr id="6" name="Obrázek 5" descr="1_titulka_pozad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3"/>
            <a:ext cx="12192000" cy="6854894"/>
          </a:xfrm>
          <a:prstGeom prst="rect">
            <a:avLst/>
          </a:prstGeom>
        </p:spPr>
      </p:pic>
      <p:pic>
        <p:nvPicPr>
          <p:cNvPr id="5" name="Obrázek 4" descr="Obsah obrázku text, Písmo, snímek obrazovky, číslo&#10;&#10;Popis byl vytvořen automaticky">
            <a:extLst>
              <a:ext uri="{FF2B5EF4-FFF2-40B4-BE49-F238E27FC236}">
                <a16:creationId xmlns:a16="http://schemas.microsoft.com/office/drawing/2014/main" id="{E67F6D58-FDE2-03A9-3503-CA1F85FD6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9" y="362565"/>
            <a:ext cx="3870929" cy="9633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4FE9178-EEF3-0411-4C29-AC48DFF10158}"/>
              </a:ext>
            </a:extLst>
          </p:cNvPr>
          <p:cNvSpPr txBox="1"/>
          <p:nvPr/>
        </p:nvSpPr>
        <p:spPr>
          <a:xfrm>
            <a:off x="1588269" y="5228046"/>
            <a:ext cx="3609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25. 6. 2025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FD75A30-0F9E-C8EA-BB68-93603880BB86}"/>
              </a:ext>
            </a:extLst>
          </p:cNvPr>
          <p:cNvSpPr txBox="1"/>
          <p:nvPr/>
        </p:nvSpPr>
        <p:spPr>
          <a:xfrm>
            <a:off x="1588269" y="2172909"/>
            <a:ext cx="8749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</a:t>
            </a:r>
            <a:endParaRPr lang="en-GB" sz="5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Výbor pro bydlení</a:t>
            </a:r>
            <a:endParaRPr lang="en-GB" sz="5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7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C39D156-1081-EBDF-E446-B0528305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A236F51-4CF4-6AE9-77A1-2D7176512079}"/>
              </a:ext>
            </a:extLst>
          </p:cNvPr>
          <p:cNvSpPr txBox="1"/>
          <p:nvPr/>
        </p:nvSpPr>
        <p:spPr>
          <a:xfrm>
            <a:off x="529460" y="338259"/>
            <a:ext cx="6093228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cs-CZ" sz="2700" b="1" spc="105" dirty="0">
                <a:latin typeface="Arial" panose="020B0604020202020204" pitchFamily="34" charset="0"/>
                <a:cs typeface="Arial" panose="020B0604020202020204" pitchFamily="34" charset="0"/>
              </a:rPr>
              <a:t>Další možnosti financování 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cs-CZ" sz="3100" dirty="0">
              <a:latin typeface="Arial"/>
              <a:cs typeface="Arial"/>
            </a:endParaRPr>
          </a:p>
        </p:txBody>
      </p:sp>
      <p:pic>
        <p:nvPicPr>
          <p:cNvPr id="10" name="Obrázek 9" descr="Obsah obrázku text, snímek obrazovky, Písmo, dokument&#10;&#10;Obsah generovaný pomocí AI může být nesprávný.">
            <a:extLst>
              <a:ext uri="{FF2B5EF4-FFF2-40B4-BE49-F238E27FC236}">
                <a16:creationId xmlns:a16="http://schemas.microsoft.com/office/drawing/2014/main" id="{EE478377-AD13-96D9-38D6-11F6467E0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79" y="338258"/>
            <a:ext cx="4873578" cy="5613017"/>
          </a:xfrm>
          <a:prstGeom prst="rect">
            <a:avLst/>
          </a:prstGeom>
        </p:spPr>
      </p:pic>
      <p:pic>
        <p:nvPicPr>
          <p:cNvPr id="12" name="Obrázek 11" descr="Obsah obrázku text, snímek obrazovky, dokument, Písmo&#10;&#10;Obsah generovaný pomocí AI může být nesprávný.">
            <a:extLst>
              <a:ext uri="{FF2B5EF4-FFF2-40B4-BE49-F238E27FC236}">
                <a16:creationId xmlns:a16="http://schemas.microsoft.com/office/drawing/2014/main" id="{65D12F65-697F-1B79-957E-FDD3C700D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1013401"/>
            <a:ext cx="5378227" cy="49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52BD35B-98EC-A2A1-E000-CF07FBB0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pic>
        <p:nvPicPr>
          <p:cNvPr id="4" name="Obrázek 3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14C63699-A673-9BC1-869A-2F7DCD679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9" y="168726"/>
            <a:ext cx="6685638" cy="57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9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_strana_podklad.jpg">
            <a:extLst>
              <a:ext uri="{FF2B5EF4-FFF2-40B4-BE49-F238E27FC236}">
                <a16:creationId xmlns:a16="http://schemas.microsoft.com/office/drawing/2014/main" id="{036D0AE5-1769-6D08-B8F4-E8ADA9708E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3"/>
            <a:ext cx="12192000" cy="6854894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27E86E69-1D9C-E21A-BE59-17155FE97B68}"/>
              </a:ext>
            </a:extLst>
          </p:cNvPr>
          <p:cNvSpPr txBox="1">
            <a:spLocks/>
          </p:cNvSpPr>
          <p:nvPr/>
        </p:nvSpPr>
        <p:spPr>
          <a:xfrm>
            <a:off x="838200" y="9975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itchFamily="34" charset="0"/>
                <a:cs typeface="Arial" pitchFamily="34" charset="0"/>
              </a:rPr>
              <a:t>Děkuji za pozornost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1D9032E-B39D-4820-F104-E376A6BE5EB7}"/>
              </a:ext>
            </a:extLst>
          </p:cNvPr>
          <p:cNvSpPr txBox="1">
            <a:spLocks/>
          </p:cNvSpPr>
          <p:nvPr/>
        </p:nvSpPr>
        <p:spPr>
          <a:xfrm>
            <a:off x="924025" y="3008780"/>
            <a:ext cx="750316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Petr Urbánek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Tel. +420 771 173 910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M:  +420 608 872 061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  Email: petr.urbanek@pdspraha.eu</a:t>
            </a:r>
          </a:p>
        </p:txBody>
      </p:sp>
    </p:spTree>
    <p:extLst>
      <p:ext uri="{BB962C8B-B14F-4D97-AF65-F5344CB8AC3E}">
        <p14:creationId xmlns:p14="http://schemas.microsoft.com/office/powerpoint/2010/main" val="166942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AC99-1C66-2F8F-51B8-2B7E5B2A9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8D1D3DB-AF97-A88A-3928-1760DB1A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A677215-4A3C-A83E-1836-73267259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483"/>
            <a:ext cx="10145027" cy="562526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BF4ED1E-3C52-0789-4670-8284DFAC9488}"/>
              </a:ext>
            </a:extLst>
          </p:cNvPr>
          <p:cNvSpPr txBox="1"/>
          <p:nvPr/>
        </p:nvSpPr>
        <p:spPr>
          <a:xfrm>
            <a:off x="9103844" y="2782668"/>
            <a:ext cx="286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 45 </a:t>
            </a:r>
            <a:r>
              <a:rPr lang="cs-CZ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mlrd</a:t>
            </a:r>
            <a:r>
              <a:rPr lang="cs-CZ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Kč 2026 – 2034</a:t>
            </a:r>
          </a:p>
          <a:p>
            <a:endParaRPr lang="en-GB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92F4CD7-A082-A9DC-30AB-5675D711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126898D-B8AE-9CB5-9ADF-BD22CB6CD121}"/>
              </a:ext>
            </a:extLst>
          </p:cNvPr>
          <p:cNvSpPr txBox="1"/>
          <p:nvPr/>
        </p:nvSpPr>
        <p:spPr>
          <a:xfrm>
            <a:off x="322447" y="1072203"/>
            <a:ext cx="11105146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685">
              <a:lnSpc>
                <a:spcPct val="100000"/>
              </a:lnSpc>
              <a:spcBef>
                <a:spcPts val="75"/>
              </a:spcBef>
            </a:pPr>
            <a:endParaRPr lang="cs-CZ" sz="1800" dirty="0">
              <a:latin typeface="Arial"/>
              <a:cs typeface="Arial"/>
            </a:endParaRPr>
          </a:p>
          <a:p>
            <a:pPr marL="559435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PDS prověřila možnost vytvoření investičního fondu pro účely financování výstavby nájemního bydlení pro dostupné bydlení (preferované profese) </a:t>
            </a:r>
            <a:r>
              <a:rPr lang="cs-CZ" sz="1800" spc="-50" dirty="0">
                <a:latin typeface="Arial"/>
                <a:cs typeface="Arial"/>
              </a:rPr>
              <a:t>a </a:t>
            </a:r>
            <a:r>
              <a:rPr lang="cs-CZ" sz="1800" dirty="0">
                <a:latin typeface="Arial"/>
                <a:cs typeface="Arial"/>
              </a:rPr>
              <a:t>rozvoj vybraných </a:t>
            </a:r>
            <a:r>
              <a:rPr lang="cs-CZ" sz="1800" spc="-10" dirty="0">
                <a:latin typeface="Arial"/>
                <a:cs typeface="Arial"/>
              </a:rPr>
              <a:t>lokalit</a:t>
            </a:r>
          </a:p>
          <a:p>
            <a:pPr marL="559435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§"/>
            </a:pPr>
            <a:endParaRPr lang="cs-CZ" sz="1800" spc="-10" dirty="0">
              <a:latin typeface="Arial"/>
              <a:cs typeface="Arial"/>
            </a:endParaRPr>
          </a:p>
          <a:p>
            <a:pPr marL="559435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  <a:cs typeface="Arial"/>
              </a:rPr>
              <a:t>Ze zpracovaných analýz vyplývá jako optimální možnost založení samosprávného fondu kvalifikovaných investorů ve formě </a:t>
            </a:r>
            <a:r>
              <a:rPr lang="cs-CZ" spc="-10" dirty="0">
                <a:latin typeface="Arial"/>
                <a:cs typeface="Arial"/>
              </a:rPr>
              <a:t>akciové </a:t>
            </a:r>
            <a:r>
              <a:rPr lang="cs-CZ" dirty="0">
                <a:latin typeface="Arial"/>
                <a:cs typeface="Arial"/>
              </a:rPr>
              <a:t>společnosti s proměnným základním kapitálem </a:t>
            </a:r>
            <a:r>
              <a:rPr lang="cs-CZ" spc="-10" dirty="0">
                <a:latin typeface="Arial"/>
                <a:cs typeface="Arial"/>
              </a:rPr>
              <a:t>(SICAV)</a:t>
            </a:r>
          </a:p>
          <a:p>
            <a:pPr marL="559435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/>
              <a:cs typeface="Arial"/>
            </a:endParaRPr>
          </a:p>
          <a:p>
            <a:pPr marL="559435" indent="-285750">
              <a:spcBef>
                <a:spcPts val="75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  <a:cs typeface="Arial"/>
              </a:rPr>
              <a:t>Fond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by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zároveň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používal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označení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ELTIF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(Evropský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fond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dlouhodobých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spc="-10" dirty="0">
                <a:latin typeface="Arial"/>
                <a:cs typeface="Arial"/>
              </a:rPr>
              <a:t>investic)</a:t>
            </a:r>
          </a:p>
          <a:p>
            <a:pPr marL="559435" indent="-285750">
              <a:spcBef>
                <a:spcPts val="75"/>
              </a:spcBef>
              <a:buFont typeface="Wingdings" panose="05000000000000000000" pitchFamily="2" charset="2"/>
              <a:buChar char="§"/>
            </a:pPr>
            <a:endParaRPr lang="cs-CZ" spc="-10" dirty="0">
              <a:latin typeface="Arial"/>
              <a:cs typeface="Arial"/>
            </a:endParaRPr>
          </a:p>
          <a:p>
            <a:pPr marL="559435" indent="-285750">
              <a:spcBef>
                <a:spcPts val="75"/>
              </a:spcBef>
              <a:buFont typeface="Wingdings" panose="05000000000000000000" pitchFamily="2" charset="2"/>
              <a:buChar char="§"/>
            </a:pPr>
            <a:r>
              <a:rPr lang="cs-CZ" spc="-10" dirty="0">
                <a:latin typeface="Arial"/>
                <a:cs typeface="Arial"/>
              </a:rPr>
              <a:t>ELTIF </a:t>
            </a:r>
            <a:r>
              <a:rPr lang="cs-CZ" dirty="0">
                <a:latin typeface="Arial"/>
                <a:cs typeface="Arial"/>
              </a:rPr>
              <a:t>se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řídí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evropským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nařízením,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které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pro</a:t>
            </a:r>
            <a:r>
              <a:rPr lang="cs-CZ" spc="-1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celou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EU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stanoví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přípustnou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investiční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strategii</a:t>
            </a:r>
            <a:r>
              <a:rPr lang="cs-CZ" spc="-10" dirty="0">
                <a:latin typeface="Arial"/>
                <a:cs typeface="Arial"/>
              </a:rPr>
              <a:t> fondu, která je navržena jako vhodná pro dlouhodobé </a:t>
            </a:r>
            <a:r>
              <a:rPr lang="cs-CZ" spc="-10" dirty="0" err="1">
                <a:latin typeface="Arial"/>
                <a:cs typeface="Arial"/>
              </a:rPr>
              <a:t>instituciální</a:t>
            </a:r>
            <a:r>
              <a:rPr lang="cs-CZ" spc="-10" dirty="0">
                <a:latin typeface="Arial"/>
                <a:cs typeface="Arial"/>
              </a:rPr>
              <a:t> investory. </a:t>
            </a:r>
            <a:endParaRPr lang="cs-CZ" dirty="0">
              <a:latin typeface="Arial"/>
              <a:cs typeface="Arial"/>
            </a:endParaRPr>
          </a:p>
          <a:p>
            <a:pPr marL="273685">
              <a:spcBef>
                <a:spcPts val="75"/>
              </a:spcBef>
            </a:pPr>
            <a:endParaRPr lang="cs-CZ" dirty="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  <a:spcBef>
                <a:spcPts val="75"/>
              </a:spcBef>
            </a:pPr>
            <a:endParaRPr lang="cs-CZ" sz="1800" dirty="0">
              <a:latin typeface="Arial"/>
              <a:cs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2A39B1-2DE8-B432-44C0-6D8672AF4E11}"/>
              </a:ext>
            </a:extLst>
          </p:cNvPr>
          <p:cNvSpPr txBox="1"/>
          <p:nvPr/>
        </p:nvSpPr>
        <p:spPr>
          <a:xfrm>
            <a:off x="556460" y="349986"/>
            <a:ext cx="609399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3100" b="1" spc="-35" dirty="0">
                <a:latin typeface="Arial"/>
                <a:cs typeface="Arial"/>
              </a:rPr>
              <a:t>Využití</a:t>
            </a:r>
            <a:r>
              <a:rPr lang="cs-CZ" sz="3100" b="1" spc="-155" dirty="0">
                <a:latin typeface="Arial"/>
                <a:cs typeface="Arial"/>
              </a:rPr>
              <a:t> </a:t>
            </a:r>
            <a:r>
              <a:rPr lang="cs-CZ" sz="3100" b="1" spc="-25" dirty="0">
                <a:latin typeface="Arial"/>
                <a:cs typeface="Arial"/>
              </a:rPr>
              <a:t>fondové</a:t>
            </a:r>
            <a:r>
              <a:rPr lang="cs-CZ" sz="3100" b="1" spc="-150" dirty="0">
                <a:latin typeface="Arial"/>
                <a:cs typeface="Arial"/>
              </a:rPr>
              <a:t> </a:t>
            </a:r>
            <a:r>
              <a:rPr lang="cs-CZ" sz="3100" b="1" spc="-10" dirty="0">
                <a:latin typeface="Arial"/>
                <a:cs typeface="Arial"/>
              </a:rPr>
              <a:t>struktury</a:t>
            </a:r>
            <a:endParaRPr lang="cs-CZ" sz="3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11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DAC8CCB-2E07-DD48-309E-EA5E254FB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C5D00F9-592F-E061-ACC6-E6981492674A}"/>
              </a:ext>
            </a:extLst>
          </p:cNvPr>
          <p:cNvSpPr txBox="1"/>
          <p:nvPr/>
        </p:nvSpPr>
        <p:spPr>
          <a:xfrm>
            <a:off x="566742" y="382274"/>
            <a:ext cx="609399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cs-CZ" sz="3100" spc="105" dirty="0">
                <a:latin typeface="Segoe UI Symbol"/>
                <a:cs typeface="Segoe UI Symbol"/>
              </a:rPr>
              <a:t>✅</a:t>
            </a:r>
            <a:r>
              <a:rPr lang="cs-CZ" sz="3100" spc="-90" dirty="0">
                <a:latin typeface="Segoe UI Symbol"/>
                <a:cs typeface="Segoe UI Symbol"/>
              </a:rPr>
              <a:t> </a:t>
            </a:r>
            <a:r>
              <a:rPr lang="cs-CZ" sz="3100" b="1" spc="-10" dirty="0">
                <a:latin typeface="Arial"/>
                <a:cs typeface="Arial"/>
              </a:rPr>
              <a:t>Výhody</a:t>
            </a:r>
            <a:endParaRPr lang="cs-CZ" sz="3100" dirty="0">
              <a:latin typeface="Arial"/>
              <a:cs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14EDA2-DD07-B48A-0D04-FC2D4064164F}"/>
              </a:ext>
            </a:extLst>
          </p:cNvPr>
          <p:cNvSpPr txBox="1"/>
          <p:nvPr/>
        </p:nvSpPr>
        <p:spPr>
          <a:xfrm>
            <a:off x="351322" y="1333512"/>
            <a:ext cx="10551694" cy="4027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2135" indent="-285750">
              <a:lnSpc>
                <a:spcPct val="100000"/>
              </a:lnSpc>
              <a:spcBef>
                <a:spcPts val="145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Transparentní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a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regulovaná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struktura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dirty="0">
                <a:latin typeface="Arial"/>
                <a:cs typeface="Arial"/>
              </a:rPr>
              <a:t>důvěryhodná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pro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spc="-5" dirty="0" err="1">
                <a:latin typeface="Arial"/>
                <a:cs typeface="Arial"/>
              </a:rPr>
              <a:t>instiuciální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investory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včetně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zahraničních</a:t>
            </a:r>
            <a:endParaRPr lang="cs-CZ" sz="1800" dirty="0">
              <a:latin typeface="Arial"/>
              <a:cs typeface="Arial"/>
            </a:endParaRPr>
          </a:p>
          <a:p>
            <a:pPr marL="572135" marR="16510" indent="-285750">
              <a:lnSpc>
                <a:spcPct val="1771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Označení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ELTIF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může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přilákat</a:t>
            </a:r>
            <a:r>
              <a:rPr lang="cs-CZ" sz="1800" spc="-5" dirty="0">
                <a:latin typeface="Arial"/>
                <a:cs typeface="Arial"/>
              </a:rPr>
              <a:t> i pro </a:t>
            </a:r>
            <a:r>
              <a:rPr lang="cs-CZ" sz="1800" spc="-5" dirty="0" err="1">
                <a:latin typeface="Arial"/>
                <a:cs typeface="Arial"/>
              </a:rPr>
              <a:t>fázy</a:t>
            </a:r>
            <a:r>
              <a:rPr lang="cs-CZ" sz="1800" spc="-5" dirty="0">
                <a:latin typeface="Arial"/>
                <a:cs typeface="Arial"/>
              </a:rPr>
              <a:t>, kdy je potřebné projektové financování </a:t>
            </a:r>
            <a:r>
              <a:rPr lang="cs-CZ" sz="1800" dirty="0">
                <a:latin typeface="Arial"/>
                <a:cs typeface="Arial"/>
              </a:rPr>
              <a:t>investice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subjektů typu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Evropské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investiční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banky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nebo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Rozvojové banky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Rady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Evropy </a:t>
            </a:r>
            <a:r>
              <a:rPr lang="cs-CZ" sz="1800" dirty="0">
                <a:latin typeface="Arial"/>
                <a:cs typeface="Arial"/>
              </a:rPr>
              <a:t>Bez rozhodnutí fondu ovládaného HMP není možné zcizit nemovitosti z majetku </a:t>
            </a:r>
            <a:r>
              <a:rPr lang="cs-CZ" sz="1800" spc="-10" dirty="0">
                <a:latin typeface="Arial"/>
                <a:cs typeface="Arial"/>
              </a:rPr>
              <a:t>fondu</a:t>
            </a:r>
          </a:p>
          <a:p>
            <a:pPr marL="572135" indent="-285750">
              <a:lnSpc>
                <a:spcPct val="100000"/>
              </a:lnSpc>
              <a:spcBef>
                <a:spcPts val="1035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Pravděpodobně nezvyšuje dluhové zatížení </a:t>
            </a:r>
            <a:r>
              <a:rPr lang="cs-CZ" sz="1800" spc="-25" dirty="0">
                <a:latin typeface="Arial"/>
                <a:cs typeface="Arial"/>
              </a:rPr>
              <a:t>HMP</a:t>
            </a:r>
            <a:endParaRPr lang="cs-CZ" sz="1800" dirty="0">
              <a:latin typeface="Arial"/>
              <a:cs typeface="Arial"/>
            </a:endParaRPr>
          </a:p>
          <a:p>
            <a:pPr marL="572135" indent="-285750">
              <a:lnSpc>
                <a:spcPct val="100000"/>
              </a:lnSpc>
              <a:spcBef>
                <a:spcPts val="111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Možnost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SICAV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vytvářet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podfondy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pro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jednotlivé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projekty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nebo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jejich </a:t>
            </a:r>
            <a:r>
              <a:rPr lang="cs-CZ" sz="1800" spc="-20" dirty="0">
                <a:latin typeface="Arial"/>
                <a:cs typeface="Arial"/>
              </a:rPr>
              <a:t>fáze</a:t>
            </a:r>
            <a:endParaRPr lang="cs-CZ" sz="1800" dirty="0">
              <a:latin typeface="Arial"/>
              <a:cs typeface="Arial"/>
            </a:endParaRPr>
          </a:p>
          <a:p>
            <a:pPr marL="572135" indent="-285750">
              <a:lnSpc>
                <a:spcPct val="100000"/>
              </a:lnSpc>
              <a:spcBef>
                <a:spcPts val="1035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Při splnění specifických podmínek mohou být případně umožněny investice také drobných investorů (např. obyvatel </a:t>
            </a:r>
            <a:r>
              <a:rPr lang="cs-CZ" sz="1800" spc="-10" dirty="0">
                <a:latin typeface="Arial"/>
                <a:cs typeface="Arial"/>
              </a:rPr>
              <a:t>Prahy)</a:t>
            </a:r>
          </a:p>
          <a:p>
            <a:pPr marL="572135" indent="-285750">
              <a:lnSpc>
                <a:spcPct val="100000"/>
              </a:lnSpc>
              <a:spcBef>
                <a:spcPts val="1035"/>
              </a:spcBef>
              <a:buFont typeface="Wingdings" panose="05000000000000000000" pitchFamily="2" charset="2"/>
              <a:buChar char="§"/>
            </a:pPr>
            <a:r>
              <a:rPr lang="cs-CZ" spc="-10" dirty="0">
                <a:latin typeface="Arial"/>
                <a:cs typeface="Arial"/>
              </a:rPr>
              <a:t>Přísný dohled regulátora (ČNB) na aktivity fondu výrazně - efektivnější než pouhá samosprávná kontrola</a:t>
            </a:r>
            <a:endParaRPr lang="cs-CZ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82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4D3E82-555F-F1FA-9ECE-373FCAB53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1028854-2AD8-FDC7-E9B2-2B0444A4D5CF}"/>
              </a:ext>
            </a:extLst>
          </p:cNvPr>
          <p:cNvSpPr txBox="1"/>
          <p:nvPr/>
        </p:nvSpPr>
        <p:spPr>
          <a:xfrm>
            <a:off x="543232" y="355694"/>
            <a:ext cx="10419347" cy="525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3100" b="1" spc="70" dirty="0">
                <a:latin typeface="Arial"/>
                <a:cs typeface="Arial"/>
              </a:rPr>
              <a:t>Požadavky</a:t>
            </a:r>
          </a:p>
          <a:p>
            <a:pPr marL="12700">
              <a:lnSpc>
                <a:spcPct val="100000"/>
              </a:lnSpc>
            </a:pPr>
            <a:endParaRPr lang="cs-CZ" sz="3100" dirty="0">
              <a:latin typeface="Arial"/>
              <a:cs typeface="Arial"/>
            </a:endParaRPr>
          </a:p>
          <a:p>
            <a:pPr marL="572135" marR="5080" indent="-285750">
              <a:lnSpc>
                <a:spcPct val="125000"/>
              </a:lnSpc>
              <a:spcBef>
                <a:spcPts val="1165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Navržení a nastavení struktury včetně práv spojených s akciemi, způsobu vytváření podfondů, obsazení a fungování </a:t>
            </a:r>
            <a:r>
              <a:rPr lang="cs-CZ" sz="1800" spc="-10" dirty="0">
                <a:latin typeface="Arial"/>
                <a:cs typeface="Arial"/>
              </a:rPr>
              <a:t>investičního výboru</a:t>
            </a:r>
            <a:endParaRPr lang="cs-CZ" sz="1800" dirty="0">
              <a:latin typeface="Arial"/>
              <a:cs typeface="Arial"/>
            </a:endParaRPr>
          </a:p>
          <a:p>
            <a:pPr marL="572135" indent="-285750">
              <a:lnSpc>
                <a:spcPct val="100000"/>
              </a:lnSpc>
              <a:spcBef>
                <a:spcPts val="111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Nutnost získání povolení České národní banky k činnosti samosprávného fondu (doba řízení minimálně 1 </a:t>
            </a:r>
            <a:r>
              <a:rPr lang="cs-CZ" sz="1800" spc="-20" dirty="0">
                <a:latin typeface="Arial"/>
                <a:cs typeface="Arial"/>
              </a:rPr>
              <a:t>rok)</a:t>
            </a:r>
            <a:endParaRPr lang="cs-CZ" sz="1800" dirty="0">
              <a:latin typeface="Arial"/>
              <a:cs typeface="Arial"/>
            </a:endParaRPr>
          </a:p>
          <a:p>
            <a:pPr marL="572135" marR="454659" indent="-285750">
              <a:lnSpc>
                <a:spcPct val="125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Obsazení představenstva fondu osobami (minimálně třemi) splňujícími vysoké kvalifikační (odborné hledisko a osobní integrita) požadavky zákona </a:t>
            </a:r>
            <a:r>
              <a:rPr lang="cs-CZ" sz="1800" spc="-50" dirty="0">
                <a:latin typeface="Arial"/>
                <a:cs typeface="Arial"/>
              </a:rPr>
              <a:t>o </a:t>
            </a:r>
            <a:r>
              <a:rPr lang="cs-CZ" sz="1800" dirty="0">
                <a:latin typeface="Arial"/>
                <a:cs typeface="Arial"/>
              </a:rPr>
              <a:t>investičních společnostech a investičních </a:t>
            </a:r>
            <a:r>
              <a:rPr lang="cs-CZ" sz="1800" spc="-10" dirty="0">
                <a:latin typeface="Arial"/>
                <a:cs typeface="Arial"/>
              </a:rPr>
              <a:t>fondech</a:t>
            </a:r>
            <a:endParaRPr lang="cs-CZ" sz="1800" dirty="0">
              <a:latin typeface="Arial"/>
              <a:cs typeface="Arial"/>
            </a:endParaRPr>
          </a:p>
          <a:p>
            <a:pPr marL="572135" marR="72390" indent="-285750">
              <a:lnSpc>
                <a:spcPct val="125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Výběr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subjektů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podílejících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se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na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činnosti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fondu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(administrátor,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depozitář, </a:t>
            </a:r>
            <a:r>
              <a:rPr lang="cs-CZ" sz="1800" dirty="0" err="1">
                <a:latin typeface="Arial"/>
                <a:cs typeface="Arial"/>
              </a:rPr>
              <a:t>asset</a:t>
            </a:r>
            <a:r>
              <a:rPr lang="cs-CZ" sz="1800" dirty="0">
                <a:latin typeface="Arial"/>
                <a:cs typeface="Arial"/>
              </a:rPr>
              <a:t> manager)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a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ověření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aplikovatelnosti</a:t>
            </a:r>
            <a:r>
              <a:rPr lang="cs-CZ" sz="1800" spc="-1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režimu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spc="-10" dirty="0">
                <a:latin typeface="Arial"/>
                <a:cs typeface="Arial"/>
              </a:rPr>
              <a:t>zadávání </a:t>
            </a:r>
            <a:r>
              <a:rPr lang="cs-CZ" sz="1800" dirty="0">
                <a:latin typeface="Arial"/>
                <a:cs typeface="Arial"/>
              </a:rPr>
              <a:t>veřejných</a:t>
            </a:r>
            <a:r>
              <a:rPr lang="cs-CZ" sz="1800" spc="-5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</a:rPr>
              <a:t>zakázek</a:t>
            </a:r>
            <a:r>
              <a:rPr lang="cs-CZ" sz="1800" spc="-5" dirty="0">
                <a:latin typeface="Arial"/>
                <a:cs typeface="Arial"/>
              </a:rPr>
              <a:t> </a:t>
            </a:r>
            <a:endParaRPr lang="cs-CZ" sz="1800" dirty="0">
              <a:latin typeface="Arial"/>
              <a:cs typeface="Arial"/>
            </a:endParaRPr>
          </a:p>
          <a:p>
            <a:pPr marL="572135" marR="402590" indent="-285750">
              <a:lnSpc>
                <a:spcPct val="125000"/>
              </a:lnSpc>
              <a:spcBef>
                <a:spcPts val="675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/>
                <a:cs typeface="Arial"/>
              </a:rPr>
              <a:t>Jde o neprobádanou oblast a detaily realizace obsahují některé nejasnosti, na druhou stranu může být </a:t>
            </a:r>
            <a:r>
              <a:rPr lang="cs-CZ" sz="1800" spc="-10" dirty="0">
                <a:latin typeface="Arial"/>
                <a:cs typeface="Arial"/>
              </a:rPr>
              <a:t>struktura </a:t>
            </a:r>
            <a:r>
              <a:rPr lang="cs-CZ" sz="1800" dirty="0">
                <a:latin typeface="Arial"/>
                <a:cs typeface="Arial"/>
              </a:rPr>
              <a:t>marketingově využita a demonstrovat ambice </a:t>
            </a:r>
            <a:r>
              <a:rPr lang="cs-CZ" sz="1800" spc="-25" dirty="0">
                <a:latin typeface="Arial"/>
                <a:cs typeface="Arial"/>
              </a:rPr>
              <a:t>HMP</a:t>
            </a:r>
            <a:endParaRPr lang="cs-CZ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5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D7E4628-B71C-4255-CE9F-AD981FD3C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0BD452-467C-4FB4-471F-38F5D39F4093}"/>
              </a:ext>
            </a:extLst>
          </p:cNvPr>
          <p:cNvSpPr txBox="1"/>
          <p:nvPr/>
        </p:nvSpPr>
        <p:spPr>
          <a:xfrm>
            <a:off x="560053" y="363464"/>
            <a:ext cx="11470105" cy="241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3100" b="1" spc="-10" dirty="0">
                <a:latin typeface="Arial"/>
                <a:cs typeface="Arial"/>
              </a:rPr>
              <a:t>Další</a:t>
            </a:r>
            <a:r>
              <a:rPr lang="cs-CZ" sz="3100" b="1" spc="-45" dirty="0">
                <a:latin typeface="Arial"/>
                <a:cs typeface="Arial"/>
              </a:rPr>
              <a:t> </a:t>
            </a:r>
            <a:r>
              <a:rPr lang="cs-CZ" sz="3100" b="1" spc="-20" dirty="0">
                <a:latin typeface="Arial"/>
                <a:cs typeface="Arial"/>
              </a:rPr>
              <a:t>kroky</a:t>
            </a:r>
          </a:p>
          <a:p>
            <a:pPr marL="12700">
              <a:lnSpc>
                <a:spcPct val="100000"/>
              </a:lnSpc>
            </a:pPr>
            <a:endParaRPr lang="cs-CZ" sz="3100" dirty="0">
              <a:latin typeface="Arial"/>
              <a:cs typeface="Arial"/>
            </a:endParaRPr>
          </a:p>
          <a:p>
            <a:pPr marL="572135" indent="-28575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Další konzultace záměru s </a:t>
            </a:r>
            <a:r>
              <a:rPr lang="cs-CZ" sz="1800" spc="-25" dirty="0">
                <a:latin typeface="Arial"/>
                <a:cs typeface="Arial"/>
              </a:rPr>
              <a:t>ČNB</a:t>
            </a:r>
            <a:r>
              <a:rPr lang="cs-CZ" spc="-25" dirty="0">
                <a:latin typeface="Arial"/>
                <a:cs typeface="Arial"/>
              </a:rPr>
              <a:t> (jedna konzultace již proběhla v roce 2023)</a:t>
            </a:r>
            <a:endParaRPr lang="cs-CZ" sz="1800" dirty="0">
              <a:latin typeface="Arial"/>
              <a:cs typeface="Arial"/>
            </a:endParaRPr>
          </a:p>
          <a:p>
            <a:pPr marL="572135" marR="1614170" indent="-285750">
              <a:lnSpc>
                <a:spcPct val="1719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Prověření účetních a daňových aspektů, zejména převodů majetku pro účely vložení do </a:t>
            </a:r>
            <a:r>
              <a:rPr lang="cs-CZ" sz="1800" spc="-10" dirty="0">
                <a:latin typeface="Arial"/>
                <a:cs typeface="Arial"/>
              </a:rPr>
              <a:t>fondu </a:t>
            </a:r>
            <a:r>
              <a:rPr lang="cs-CZ" sz="1800" dirty="0">
                <a:latin typeface="Arial"/>
                <a:cs typeface="Arial"/>
              </a:rPr>
              <a:t>Potvrzení neutrálnosti struktury z pohledu požadavků na rozpočtovou </a:t>
            </a:r>
            <a:r>
              <a:rPr lang="cs-CZ" sz="1800" spc="-10" dirty="0">
                <a:latin typeface="Arial"/>
                <a:cs typeface="Arial"/>
              </a:rPr>
              <a:t>odpovědnost</a:t>
            </a:r>
            <a:endParaRPr lang="cs-CZ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7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537EF16-8619-5C88-DD04-D5E378208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7F17049-308E-1F63-0868-BAF409ACB9A3}"/>
              </a:ext>
            </a:extLst>
          </p:cNvPr>
          <p:cNvSpPr txBox="1"/>
          <p:nvPr/>
        </p:nvSpPr>
        <p:spPr>
          <a:xfrm>
            <a:off x="632192" y="406888"/>
            <a:ext cx="3997559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-10" dirty="0">
                <a:latin typeface="Arial"/>
                <a:cs typeface="Arial"/>
              </a:rPr>
              <a:t>Ukázka</a:t>
            </a:r>
            <a:r>
              <a:rPr sz="3100" b="1" spc="-90" dirty="0">
                <a:latin typeface="Arial"/>
                <a:cs typeface="Arial"/>
              </a:rPr>
              <a:t> </a:t>
            </a:r>
            <a:r>
              <a:rPr sz="3100" b="1" spc="-10" dirty="0">
                <a:latin typeface="Arial"/>
                <a:cs typeface="Arial"/>
              </a:rPr>
              <a:t>struktury</a:t>
            </a:r>
            <a:endParaRPr sz="310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19E4504-D022-628A-07E4-66B6B09E27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192" y="1039409"/>
            <a:ext cx="9118200" cy="47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1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B7A8F62-590A-A4D6-9AAA-C3718945B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01E475EA-1E35-BD22-0DA5-820E69E297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017" y="895149"/>
            <a:ext cx="8385355" cy="49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2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9606937-9CFD-3A6C-6983-751FEBC2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"/>
            <a:ext cx="12192000" cy="6857153"/>
          </a:xfrm>
          <a:prstGeom prst="rect">
            <a:avLst/>
          </a:prstGeom>
        </p:spPr>
      </p:pic>
      <p:pic>
        <p:nvPicPr>
          <p:cNvPr id="4" name="Obrázek 3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F0AC1BBA-AA61-558F-6A2C-634C89FF8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7" y="89014"/>
            <a:ext cx="6486194" cy="58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68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385</Words>
  <Application>Microsoft Office PowerPoint</Application>
  <PresentationFormat>Širokoúhlá obrazovka</PresentationFormat>
  <Paragraphs>41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Segoe UI Symbol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Červinka</dc:creator>
  <cp:lastModifiedBy>Weinerová Monika (MHMP, OVO)</cp:lastModifiedBy>
  <cp:revision>13</cp:revision>
  <cp:lastPrinted>2025-06-17T11:43:11Z</cp:lastPrinted>
  <dcterms:created xsi:type="dcterms:W3CDTF">2025-06-16T12:57:50Z</dcterms:created>
  <dcterms:modified xsi:type="dcterms:W3CDTF">2025-06-19T15:00:09Z</dcterms:modified>
</cp:coreProperties>
</file>