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0" r:id="rId6"/>
    <p:sldId id="261" r:id="rId7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013D02-01F7-9989-C646-56AA9AD33747}" name="Chudada Kamil" initials="CK" userId="S::kamil.chudada@thmp.cz::f33e44c7-a84d-41fb-9b78-9a3685a7c7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7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8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31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9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02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5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11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06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78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15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7409-3801-44EA-998D-8F091FF919E4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867A-22CE-46ED-8559-ABB0241D0D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4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B35EF5A-7893-4831-BA55-1984CA06D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12" y="175642"/>
            <a:ext cx="1405130" cy="49206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5CC152E-8D09-4F5D-8232-F18D70043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008" y="0"/>
            <a:ext cx="314992" cy="68580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AD76243-C798-4F57-A0A0-2F304D4D4D9C}"/>
              </a:ext>
            </a:extLst>
          </p:cNvPr>
          <p:cNvSpPr txBox="1"/>
          <p:nvPr/>
        </p:nvSpPr>
        <p:spPr>
          <a:xfrm>
            <a:off x="568621" y="436878"/>
            <a:ext cx="6645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AFC7"/>
                </a:solidFill>
              </a:rPr>
              <a:t>Cena elektřiny a zemního plynu pro hl. město Prahu na rok 2024</a:t>
            </a:r>
            <a:endParaRPr lang="cs-CZ" sz="2400" b="1" dirty="0">
              <a:solidFill>
                <a:srgbClr val="00AFC7"/>
              </a:solidFill>
            </a:endParaRPr>
          </a:p>
        </p:txBody>
      </p:sp>
      <p:sp>
        <p:nvSpPr>
          <p:cNvPr id="2" name="Rectangle 23">
            <a:extLst>
              <a:ext uri="{FF2B5EF4-FFF2-40B4-BE49-F238E27FC236}">
                <a16:creationId xmlns:a16="http://schemas.microsoft.com/office/drawing/2014/main" id="{005533A5-2CE9-2897-46AA-BB1069AD16D6}"/>
              </a:ext>
            </a:extLst>
          </p:cNvPr>
          <p:cNvSpPr/>
          <p:nvPr/>
        </p:nvSpPr>
        <p:spPr>
          <a:xfrm>
            <a:off x="568621" y="1569637"/>
            <a:ext cx="7843859" cy="96282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600" dirty="0">
                <a:solidFill>
                  <a:srgbClr val="00AFC7"/>
                </a:solidFill>
              </a:rPr>
              <a:t>Cena zajištěné dodávky elektřiny pro období roku 2024 činí </a:t>
            </a:r>
            <a:r>
              <a:rPr lang="cs-CZ" sz="1600" b="1" dirty="0">
                <a:solidFill>
                  <a:srgbClr val="00AFC7"/>
                </a:solidFill>
              </a:rPr>
              <a:t>3 </a:t>
            </a:r>
            <a:r>
              <a:rPr lang="en-US" sz="1600" b="1" dirty="0">
                <a:solidFill>
                  <a:srgbClr val="00AFC7"/>
                </a:solidFill>
              </a:rPr>
              <a:t>514</a:t>
            </a:r>
            <a:r>
              <a:rPr lang="cs-CZ" sz="1600" b="1" dirty="0">
                <a:solidFill>
                  <a:srgbClr val="00AFC7"/>
                </a:solidFill>
              </a:rPr>
              <a:t> Kč/</a:t>
            </a:r>
            <a:r>
              <a:rPr lang="cs-CZ" sz="1600" b="1" dirty="0" err="1">
                <a:solidFill>
                  <a:srgbClr val="00AFC7"/>
                </a:solidFill>
              </a:rPr>
              <a:t>MWh</a:t>
            </a:r>
            <a:endParaRPr lang="cs-CZ" sz="1600" b="1" dirty="0">
              <a:solidFill>
                <a:srgbClr val="00AFC7"/>
              </a:solidFill>
            </a:endParaRPr>
          </a:p>
          <a:p>
            <a:pPr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600" dirty="0">
                <a:solidFill>
                  <a:srgbClr val="00AFC7"/>
                </a:solidFill>
              </a:rPr>
              <a:t>Cena zajištěné dodávky zemního plynu pro období roku 2024 činí </a:t>
            </a:r>
            <a:r>
              <a:rPr lang="en-US" sz="1600" b="1" dirty="0">
                <a:solidFill>
                  <a:srgbClr val="00AFC7"/>
                </a:solidFill>
              </a:rPr>
              <a:t>1</a:t>
            </a:r>
            <a:r>
              <a:rPr lang="cs-CZ" sz="1600" b="1" dirty="0">
                <a:solidFill>
                  <a:srgbClr val="00AFC7"/>
                </a:solidFill>
              </a:rPr>
              <a:t> </a:t>
            </a:r>
            <a:r>
              <a:rPr lang="en-US" sz="1600" b="1" dirty="0">
                <a:solidFill>
                  <a:srgbClr val="00AFC7"/>
                </a:solidFill>
              </a:rPr>
              <a:t>5</a:t>
            </a:r>
            <a:r>
              <a:rPr lang="cs-CZ" sz="1600" b="1" dirty="0">
                <a:solidFill>
                  <a:srgbClr val="00AFC7"/>
                </a:solidFill>
              </a:rPr>
              <a:t>34 Kč/</a:t>
            </a:r>
            <a:r>
              <a:rPr lang="cs-CZ" sz="1600" b="1" dirty="0" err="1">
                <a:solidFill>
                  <a:srgbClr val="00AFC7"/>
                </a:solidFill>
              </a:rPr>
              <a:t>MWh</a:t>
            </a:r>
            <a:r>
              <a:rPr lang="cs-CZ" sz="1600" b="1" dirty="0">
                <a:solidFill>
                  <a:srgbClr val="00AFC7"/>
                </a:solidFill>
              </a:rPr>
              <a:t>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49653E-9F6D-B1AE-E57C-64D7EBB0A56C}"/>
              </a:ext>
            </a:extLst>
          </p:cNvPr>
          <p:cNvSpPr/>
          <p:nvPr/>
        </p:nvSpPr>
        <p:spPr>
          <a:xfrm>
            <a:off x="568621" y="2365642"/>
            <a:ext cx="7725872" cy="4156423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Když vláda na začátku října 2022 v reakci na tržní situaci způsobenou válkou na Ukrajině stanovila cenové stropy ve výši 6 050 Kč/</a:t>
            </a:r>
            <a:r>
              <a:rPr lang="cs-CZ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MWh</a:t>
            </a: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 u elektřiny a 3 025 Kč/</a:t>
            </a:r>
            <a:r>
              <a:rPr lang="cs-CZ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MWh</a:t>
            </a: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 u plynu, asi nikdo si nedokázal představit, že za rok před Vánocemi bude mít MHMP zajištěné ceny na téměř předválečné úrovni. </a:t>
            </a:r>
          </a:p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Stalo se tak navíc prostřednictvím THMP, která se mezitím dokázala zorientovat na trhu s elektřinou i plynem a stala se obchodníkem s elektřinou a hlavním dodavatelem magistrátů, příspěvkových organizací i pražské policie. </a:t>
            </a:r>
          </a:p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Ceny, které představujeme, jsou pevné pro celý rok 2024 a nebudou se již měnit vlivem tržních změn, jak je tomu dnes jinak běžné u velkoobchodních dodavatelů včetně těch největších.</a:t>
            </a:r>
          </a:p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Ceny, které THMP pro MHMP zajistilo, patří mezi nejvýhodnější napříč pevnými cenami dodavatelů elektřiny i zemního plynu, jak si lze snadno ověřit v aktuálních cenících (viz. následující slide s výtahem tržního benchmarku).</a:t>
            </a:r>
          </a:p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1400" b="1" dirty="0">
                <a:solidFill>
                  <a:schemeClr val="tx1"/>
                </a:solidFill>
                <a:cs typeface="Arial" panose="020B0604020202020204" pitchFamily="34" charset="0"/>
              </a:rPr>
              <a:t>Z pohledu smluvních podmínek nabízí THMP bezkonkurenční produkt, který v ceně zahrnuje všechna rizika a garantuje cenu před začátkem dodávky pro celé smluvní období za vysoce konkurenční ceny – dodávka zahrnuje kromě magistrátu HMP i Městskou policii a více jak 200 příspěvkových organizací.</a:t>
            </a:r>
          </a:p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endParaRPr lang="cs-CZ" sz="1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2">
              <a:spcAft>
                <a:spcPts val="600"/>
              </a:spcAft>
              <a:buClr>
                <a:schemeClr val="tx2"/>
              </a:buClr>
            </a:pPr>
            <a:endParaRPr lang="cs-CZ" sz="1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628650" lvl="1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endParaRPr lang="cs-CZ" sz="16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60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B35EF5A-7893-4831-BA55-1984CA06D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12" y="175642"/>
            <a:ext cx="1405130" cy="49206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5CC152E-8D09-4F5D-8232-F18D70043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008" y="0"/>
            <a:ext cx="314992" cy="68580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AD76243-C798-4F57-A0A0-2F304D4D4D9C}"/>
              </a:ext>
            </a:extLst>
          </p:cNvPr>
          <p:cNvSpPr txBox="1"/>
          <p:nvPr/>
        </p:nvSpPr>
        <p:spPr>
          <a:xfrm>
            <a:off x="568621" y="436878"/>
            <a:ext cx="6645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AFC7"/>
                </a:solidFill>
              </a:rPr>
              <a:t>Tržní benchmark cen elektřiny</a:t>
            </a:r>
            <a:br>
              <a:rPr lang="pl-PL" sz="2400" b="1" dirty="0">
                <a:solidFill>
                  <a:srgbClr val="00AFC7"/>
                </a:solidFill>
              </a:rPr>
            </a:br>
            <a:endParaRPr lang="cs-CZ" sz="2400" b="1" dirty="0">
              <a:solidFill>
                <a:srgbClr val="00AFC7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49653E-9F6D-B1AE-E57C-64D7EBB0A56C}"/>
              </a:ext>
            </a:extLst>
          </p:cNvPr>
          <p:cNvSpPr/>
          <p:nvPr/>
        </p:nvSpPr>
        <p:spPr>
          <a:xfrm>
            <a:off x="568621" y="5987845"/>
            <a:ext cx="7725872" cy="5342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800" dirty="0">
                <a:solidFill>
                  <a:schemeClr val="tx1"/>
                </a:solidFill>
                <a:cs typeface="Arial" panose="020B0604020202020204" pitchFamily="34" charset="0"/>
              </a:rPr>
              <a:t>(*) U cen, kde na rozdíl od THMP dodavatel uplatňuje poplatek za odběrné místo, byl kalkulován předpoklad roční spotřeby odběrného místa o objemu 10 </a:t>
            </a:r>
            <a:r>
              <a:rPr lang="cs-CZ" sz="800" dirty="0" err="1">
                <a:solidFill>
                  <a:schemeClr val="tx1"/>
                </a:solidFill>
                <a:cs typeface="Arial" panose="020B0604020202020204" pitchFamily="34" charset="0"/>
              </a:rPr>
              <a:t>MWh</a:t>
            </a:r>
            <a:r>
              <a:rPr lang="cs-CZ" sz="800" dirty="0">
                <a:solidFill>
                  <a:schemeClr val="tx1"/>
                </a:solidFill>
                <a:cs typeface="Arial" panose="020B0604020202020204" pitchFamily="34" charset="0"/>
              </a:rPr>
              <a:t>. Je třeba zdůraznit, že porovnávání cen elektřiny jednotlivých dodavatelů lze pouze částečně, a to s ohledem na jednotlivá specifika nabídek a pouze částečně srovnatelných podmínek jednotlivých dodávek (každý odběratel je charakteristický svým odběrem).</a:t>
            </a:r>
            <a:endParaRPr lang="cs-CZ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5B7186F2-8BAB-2E06-2C1B-4969691083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562" y="1697256"/>
            <a:ext cx="5359456" cy="361401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3947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B35EF5A-7893-4831-BA55-1984CA06D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912" y="175642"/>
            <a:ext cx="1405130" cy="49206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5CC152E-8D09-4F5D-8232-F18D70043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008" y="0"/>
            <a:ext cx="314992" cy="68580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AD76243-C798-4F57-A0A0-2F304D4D4D9C}"/>
              </a:ext>
            </a:extLst>
          </p:cNvPr>
          <p:cNvSpPr txBox="1"/>
          <p:nvPr/>
        </p:nvSpPr>
        <p:spPr>
          <a:xfrm>
            <a:off x="568621" y="436878"/>
            <a:ext cx="6645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AFC7"/>
                </a:solidFill>
              </a:rPr>
              <a:t>Tržní benchmark cen zemního plynu </a:t>
            </a:r>
            <a:br>
              <a:rPr lang="pl-PL" sz="2400" b="1" dirty="0">
                <a:solidFill>
                  <a:srgbClr val="00AFC7"/>
                </a:solidFill>
              </a:rPr>
            </a:br>
            <a:endParaRPr lang="cs-CZ" sz="2400" b="1" dirty="0">
              <a:solidFill>
                <a:srgbClr val="00AFC7"/>
              </a:solidFill>
            </a:endParaRP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2C21418A-B36D-CF02-059F-CEE40CC59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6885" y="1785288"/>
            <a:ext cx="5371916" cy="340024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77FD68E2-3D6E-EB6E-2447-D54093D771D7}"/>
              </a:ext>
            </a:extLst>
          </p:cNvPr>
          <p:cNvSpPr/>
          <p:nvPr/>
        </p:nvSpPr>
        <p:spPr>
          <a:xfrm>
            <a:off x="568621" y="5987845"/>
            <a:ext cx="7725872" cy="53422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>
              <a:spcAft>
                <a:spcPts val="600"/>
              </a:spcAft>
              <a:buClr>
                <a:schemeClr val="tx2"/>
              </a:buClr>
              <a:buFont typeface="EYInterstate Light" panose="02000506000000020004" pitchFamily="2" charset="0"/>
              <a:buChar char="•"/>
            </a:pPr>
            <a:r>
              <a:rPr lang="cs-CZ" sz="800" dirty="0">
                <a:solidFill>
                  <a:schemeClr val="tx1"/>
                </a:solidFill>
                <a:cs typeface="Arial" panose="020B0604020202020204" pitchFamily="34" charset="0"/>
              </a:rPr>
              <a:t>(*) U cen, kde na rozdíl od THMP dodavatel uplatňuje poplatek za odběrné místo, byl kalkulován předpoklad roční spotřeby odběrného místa o objemu 10 </a:t>
            </a:r>
            <a:r>
              <a:rPr lang="cs-CZ" sz="800" dirty="0" err="1">
                <a:solidFill>
                  <a:schemeClr val="tx1"/>
                </a:solidFill>
                <a:cs typeface="Arial" panose="020B0604020202020204" pitchFamily="34" charset="0"/>
              </a:rPr>
              <a:t>MWh</a:t>
            </a:r>
            <a:r>
              <a:rPr lang="cs-CZ" sz="800" dirty="0">
                <a:solidFill>
                  <a:schemeClr val="tx1"/>
                </a:solidFill>
                <a:cs typeface="Arial" panose="020B0604020202020204" pitchFamily="34" charset="0"/>
              </a:rPr>
              <a:t>. Je třeba zdůraznit, že porovnávání cen elektřiny jednotlivých dodavatelů lze pouze částečně, a to s ohledem na jednotlivá specifika nabídek a pouze částečně srovnatelných podmínek jednotlivých dodávek (každý odběratel je charakteristický svým odběrem).</a:t>
            </a:r>
            <a:endParaRPr lang="cs-CZ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10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E1595CDD9B8D4F9606B6E18731D218" ma:contentTypeVersion="0" ma:contentTypeDescription="Vytvoří nový dokument" ma:contentTypeScope="" ma:versionID="96a2efded03fa4786555e190095bba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95f6d41fe514b6329749d4272a4b1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61792C-7BEE-4273-9B95-2E688F6E34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0B02F1-9411-4C6B-AE4A-09913318BC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B89259-DA27-4B93-8F99-5E9D64A19729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11153</TotalTime>
  <Words>392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EYInterstate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Gábina</dc:creator>
  <cp:lastModifiedBy>Kopecký Pavel (MHMP, OMM)</cp:lastModifiedBy>
  <cp:revision>130</cp:revision>
  <cp:lastPrinted>2024-01-02T11:39:28Z</cp:lastPrinted>
  <dcterms:created xsi:type="dcterms:W3CDTF">2018-04-16T11:50:05Z</dcterms:created>
  <dcterms:modified xsi:type="dcterms:W3CDTF">2024-01-03T09:04:37Z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d05264-8d42-4de5-bbd0-5e788b92c71a_Enabled">
    <vt:lpwstr>true</vt:lpwstr>
  </property>
  <property fmtid="{D5CDD505-2E9C-101B-9397-08002B2CF9AE}" pid="3" name="MSIP_Label_09d05264-8d42-4de5-bbd0-5e788b92c71a_SetDate">
    <vt:lpwstr>2022-07-14T06:12:53Z</vt:lpwstr>
  </property>
  <property fmtid="{D5CDD505-2E9C-101B-9397-08002B2CF9AE}" pid="4" name="MSIP_Label_09d05264-8d42-4de5-bbd0-5e788b92c71a_Method">
    <vt:lpwstr>Privileged</vt:lpwstr>
  </property>
  <property fmtid="{D5CDD505-2E9C-101B-9397-08002B2CF9AE}" pid="5" name="MSIP_Label_09d05264-8d42-4de5-bbd0-5e788b92c71a_Name">
    <vt:lpwstr>Interní</vt:lpwstr>
  </property>
  <property fmtid="{D5CDD505-2E9C-101B-9397-08002B2CF9AE}" pid="6" name="MSIP_Label_09d05264-8d42-4de5-bbd0-5e788b92c71a_SiteId">
    <vt:lpwstr>4f5a3c8e-553d-4c27-8b3b-c51f48dcc5d5</vt:lpwstr>
  </property>
  <property fmtid="{D5CDD505-2E9C-101B-9397-08002B2CF9AE}" pid="7" name="MSIP_Label_09d05264-8d42-4de5-bbd0-5e788b92c71a_ActionId">
    <vt:lpwstr>36249b23-a733-4d57-9cd9-4935c5c74e09</vt:lpwstr>
  </property>
  <property fmtid="{D5CDD505-2E9C-101B-9397-08002B2CF9AE}" pid="8" name="MSIP_Label_09d05264-8d42-4de5-bbd0-5e788b92c71a_ContentBits">
    <vt:lpwstr>0</vt:lpwstr>
  </property>
  <property fmtid="{D5CDD505-2E9C-101B-9397-08002B2CF9AE}" pid="9" name="ContentTypeId">
    <vt:lpwstr>0x0101005BE1595CDD9B8D4F9606B6E18731D218</vt:lpwstr>
  </property>
</Properties>
</file>