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2"/>
  </p:notesMasterIdLst>
  <p:handoutMasterIdLst>
    <p:handoutMasterId r:id="rId13"/>
  </p:handoutMasterIdLst>
  <p:sldIdLst>
    <p:sldId id="315" r:id="rId2"/>
    <p:sldId id="317" r:id="rId3"/>
    <p:sldId id="307" r:id="rId4"/>
    <p:sldId id="292" r:id="rId5"/>
    <p:sldId id="289" r:id="rId6"/>
    <p:sldId id="376" r:id="rId7"/>
    <p:sldId id="290" r:id="rId8"/>
    <p:sldId id="375" r:id="rId9"/>
    <p:sldId id="257" r:id="rId10"/>
    <p:sldId id="374" r:id="rId11"/>
  </p:sldIdLst>
  <p:sldSz cx="9144000" cy="6858000" type="screen4x3"/>
  <p:notesSz cx="9998075" cy="68659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CC99FF"/>
    <a:srgbClr val="FFFF66"/>
    <a:srgbClr val="FF33CC"/>
    <a:srgbClr val="0057B8"/>
    <a:srgbClr val="00B331"/>
    <a:srgbClr val="FF9700"/>
    <a:srgbClr val="FFFF00"/>
    <a:srgbClr val="7A283C"/>
    <a:srgbClr val="005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AC3513-112D-4FCD-A8EE-EDD8D4771F5C}" v="4" dt="2022-01-11T23:02:36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95" autoAdjust="0"/>
    <p:restoredTop sz="94654" autoAdjust="0"/>
  </p:normalViewPr>
  <p:slideViewPr>
    <p:cSldViewPr snapToGrid="0" showGuides="1">
      <p:cViewPr varScale="1">
        <p:scale>
          <a:sx n="116" d="100"/>
          <a:sy n="116" d="100"/>
        </p:scale>
        <p:origin x="1392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488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g.mepnet.cz\UserHome\JUNG2\m000xz009353\Desktop\dota&#269;n&#237;%20komise_2023\prezentace\V&#253;voj%20grantov&#233;%20podpory%202007-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g.mepnet.cz\UserHome\JUNG2\m000xz009353\Desktop\dota&#269;n&#237;%20komise_2023\prezentace\V&#253;voj%20grantov&#233;%20podpory%202007-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g.mepnet.cz\UserHome\JUNG2\m000xz009353\Desktop\dota&#269;n&#237;%20komise_2023\prezentace\V&#253;voj%20grantov&#233;%20podpory%202007-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\kuc\KUC\Archiv%20zam&#283;stnanc&#367;\Peksov&#225;\1_Dotace%20KUL\Grantov&#233;%20&#345;&#237;zen&#237;%202021\Prezentace%20-%20Benda\V&#253;voj%20grantov&#233;%20podpory%202007-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g.mepnet.cz\UserHome\JUNG2\m000xz009353\Desktop\V&#253;voj%20grantov&#233;%20podpory%202007-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g.mepnet.cz\UserHome\JUNG2\m000xz009353\Desktop\dota&#269;n&#237;%20komise_2023\prezentace\V&#253;voj%20grantov&#233;%20podpory%202007-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g.mepnet.cz\UserHome\JUNG2\m000xz009353\Desktop\dota&#269;n&#237;%20komise_2023\prezentace\V&#253;voj%20grantov&#233;%20podpory%202007-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List1!$A$5</c:f>
              <c:strCache>
                <c:ptCount val="1"/>
                <c:pt idx="0">
                  <c:v>Divadlo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List1!$B$3:$J$4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List1!$B$5:$J$5</c:f>
              <c:numCache>
                <c:formatCode>#\ ##0\ "Kč"</c:formatCode>
                <c:ptCount val="9"/>
                <c:pt idx="0">
                  <c:v>131490000</c:v>
                </c:pt>
                <c:pt idx="1">
                  <c:v>124320000</c:v>
                </c:pt>
                <c:pt idx="2">
                  <c:v>131030000</c:v>
                </c:pt>
                <c:pt idx="3">
                  <c:v>124010000</c:v>
                </c:pt>
                <c:pt idx="4">
                  <c:v>126160000</c:v>
                </c:pt>
                <c:pt idx="5" formatCode="#,##0">
                  <c:v>134850000</c:v>
                </c:pt>
                <c:pt idx="6" formatCode="#,##0">
                  <c:v>121205000</c:v>
                </c:pt>
                <c:pt idx="7" formatCode="#,##0">
                  <c:v>141963450</c:v>
                </c:pt>
                <c:pt idx="8" formatCode="#,##0">
                  <c:v>158155000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AF-4D50-94E6-E5EF1860417B}"/>
            </c:ext>
          </c:extLst>
        </c:ser>
        <c:ser>
          <c:idx val="1"/>
          <c:order val="1"/>
          <c:tx>
            <c:strRef>
              <c:f>List1!$A$6</c:f>
              <c:strCache>
                <c:ptCount val="1"/>
                <c:pt idx="0">
                  <c:v>Tanec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List1!$B$3:$J$4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List1!$B$6:$J$6</c:f>
              <c:numCache>
                <c:formatCode>#\ ##0\ "Kč"</c:formatCode>
                <c:ptCount val="9"/>
                <c:pt idx="0">
                  <c:v>25720000</c:v>
                </c:pt>
                <c:pt idx="1">
                  <c:v>45073000</c:v>
                </c:pt>
                <c:pt idx="2">
                  <c:v>30237000</c:v>
                </c:pt>
                <c:pt idx="3">
                  <c:v>38406000</c:v>
                </c:pt>
                <c:pt idx="4">
                  <c:v>67165000</c:v>
                </c:pt>
                <c:pt idx="5" formatCode="#,##0">
                  <c:v>40050000</c:v>
                </c:pt>
                <c:pt idx="6" formatCode="#,##0">
                  <c:v>36737200</c:v>
                </c:pt>
                <c:pt idx="7" formatCode="#,##0">
                  <c:v>38856000</c:v>
                </c:pt>
                <c:pt idx="8" formatCode="#,##0">
                  <c:v>43660000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AF-4D50-94E6-E5EF1860417B}"/>
            </c:ext>
          </c:extLst>
        </c:ser>
        <c:ser>
          <c:idx val="2"/>
          <c:order val="2"/>
          <c:tx>
            <c:strRef>
              <c:f>List1!$A$7</c:f>
              <c:strCache>
                <c:ptCount val="1"/>
                <c:pt idx="0">
                  <c:v>Hudba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List1!$B$3:$J$4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List1!$B$7:$J$7</c:f>
              <c:numCache>
                <c:formatCode>#\ ##0\ "Kč"</c:formatCode>
                <c:ptCount val="9"/>
                <c:pt idx="0">
                  <c:v>52985000</c:v>
                </c:pt>
                <c:pt idx="1">
                  <c:v>37733000</c:v>
                </c:pt>
                <c:pt idx="2">
                  <c:v>61865000</c:v>
                </c:pt>
                <c:pt idx="3">
                  <c:v>67175000</c:v>
                </c:pt>
                <c:pt idx="4">
                  <c:v>39106000</c:v>
                </c:pt>
                <c:pt idx="5" formatCode="#,##0">
                  <c:v>76450000</c:v>
                </c:pt>
                <c:pt idx="6" formatCode="#,##0">
                  <c:v>73358000</c:v>
                </c:pt>
                <c:pt idx="7" formatCode="#,##0">
                  <c:v>81050000</c:v>
                </c:pt>
                <c:pt idx="8" formatCode="#,##0">
                  <c:v>76725000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AF-4D50-94E6-E5EF1860417B}"/>
            </c:ext>
          </c:extLst>
        </c:ser>
        <c:ser>
          <c:idx val="3"/>
          <c:order val="3"/>
          <c:tx>
            <c:strRef>
              <c:f>List1!$A$8</c:f>
              <c:strCache>
                <c:ptCount val="1"/>
                <c:pt idx="0">
                  <c:v>Vizuální umění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List1!$B$3:$J$4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List1!$B$8:$J$8</c:f>
              <c:numCache>
                <c:formatCode>#\ ##0\ "Kč"</c:formatCode>
                <c:ptCount val="9"/>
                <c:pt idx="0">
                  <c:v>22650000</c:v>
                </c:pt>
                <c:pt idx="1">
                  <c:v>21635000</c:v>
                </c:pt>
                <c:pt idx="2">
                  <c:v>25990000</c:v>
                </c:pt>
                <c:pt idx="3">
                  <c:v>22388000</c:v>
                </c:pt>
                <c:pt idx="4">
                  <c:v>22758000</c:v>
                </c:pt>
                <c:pt idx="5" formatCode="#,##0">
                  <c:v>27400000</c:v>
                </c:pt>
                <c:pt idx="6" formatCode="#,##0">
                  <c:v>21870000</c:v>
                </c:pt>
                <c:pt idx="7" formatCode="#,##0">
                  <c:v>24140000</c:v>
                </c:pt>
                <c:pt idx="8" formatCode="#,##0">
                  <c:v>24450000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EAF-4D50-94E6-E5EF1860417B}"/>
            </c:ext>
          </c:extLst>
        </c:ser>
        <c:ser>
          <c:idx val="4"/>
          <c:order val="4"/>
          <c:tx>
            <c:strRef>
              <c:f>List1!$A$9</c:f>
              <c:strCache>
                <c:ptCount val="1"/>
                <c:pt idx="0">
                  <c:v>Literatura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List1!$B$3:$J$4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List1!$B$9:$J$9</c:f>
              <c:numCache>
                <c:formatCode>#\ ##0\ "Kč"</c:formatCode>
                <c:ptCount val="9"/>
                <c:pt idx="0">
                  <c:v>7495000</c:v>
                </c:pt>
                <c:pt idx="1">
                  <c:v>5982000</c:v>
                </c:pt>
                <c:pt idx="2">
                  <c:v>8005000</c:v>
                </c:pt>
                <c:pt idx="3">
                  <c:v>9275000</c:v>
                </c:pt>
                <c:pt idx="4">
                  <c:v>9275000</c:v>
                </c:pt>
                <c:pt idx="5" formatCode="#,##0">
                  <c:v>7546000</c:v>
                </c:pt>
                <c:pt idx="6" formatCode="#,##0">
                  <c:v>5984000</c:v>
                </c:pt>
                <c:pt idx="7" formatCode="#,##0">
                  <c:v>6939000</c:v>
                </c:pt>
                <c:pt idx="8" formatCode="#,##0">
                  <c:v>8450000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EAF-4D50-94E6-E5EF1860417B}"/>
            </c:ext>
          </c:extLst>
        </c:ser>
        <c:ser>
          <c:idx val="5"/>
          <c:order val="5"/>
          <c:tx>
            <c:strRef>
              <c:f>List1!$A$10</c:f>
              <c:strCache>
                <c:ptCount val="1"/>
                <c:pt idx="0">
                  <c:v>Audiovize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List1!$B$3:$J$4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List1!$B$10:$J$10</c:f>
              <c:numCache>
                <c:formatCode>#\ ##0\ "Kč"</c:formatCode>
                <c:ptCount val="9"/>
                <c:pt idx="0">
                  <c:v>9940000</c:v>
                </c:pt>
                <c:pt idx="1">
                  <c:v>1700000</c:v>
                </c:pt>
                <c:pt idx="2">
                  <c:v>15390000</c:v>
                </c:pt>
                <c:pt idx="3">
                  <c:v>14510000</c:v>
                </c:pt>
                <c:pt idx="4">
                  <c:v>14510000</c:v>
                </c:pt>
                <c:pt idx="5" formatCode="#,##0">
                  <c:v>16405000</c:v>
                </c:pt>
                <c:pt idx="6" formatCode="#,##0">
                  <c:v>14388000</c:v>
                </c:pt>
                <c:pt idx="7" formatCode="#,##0">
                  <c:v>13515000</c:v>
                </c:pt>
                <c:pt idx="8" formatCode="#,##0">
                  <c:v>12840000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EAF-4D50-94E6-E5EF1860417B}"/>
            </c:ext>
          </c:extLst>
        </c:ser>
        <c:ser>
          <c:idx val="6"/>
          <c:order val="6"/>
          <c:tx>
            <c:strRef>
              <c:f>List1!$A$11</c:f>
              <c:strCache>
                <c:ptCount val="1"/>
                <c:pt idx="0">
                  <c:v>Meziobor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List1!$B$3:$J$4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List1!$B$11:$J$11</c:f>
              <c:numCache>
                <c:formatCode>#\ ##0\ "Kč"</c:formatCode>
                <c:ptCount val="9"/>
                <c:pt idx="0">
                  <c:v>54510000</c:v>
                </c:pt>
                <c:pt idx="1">
                  <c:v>53250000</c:v>
                </c:pt>
                <c:pt idx="2">
                  <c:v>60760000</c:v>
                </c:pt>
                <c:pt idx="3">
                  <c:v>52500000</c:v>
                </c:pt>
                <c:pt idx="4">
                  <c:v>52550000</c:v>
                </c:pt>
                <c:pt idx="5" formatCode="#,##0">
                  <c:v>67270000</c:v>
                </c:pt>
                <c:pt idx="6" formatCode="#,##0">
                  <c:v>56080000</c:v>
                </c:pt>
                <c:pt idx="7" formatCode="#,##0">
                  <c:v>61719000</c:v>
                </c:pt>
                <c:pt idx="8" formatCode="#,##0">
                  <c:v>62570000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EAF-4D50-94E6-E5EF1860417B}"/>
            </c:ext>
          </c:extLst>
        </c:ser>
        <c:ser>
          <c:idx val="7"/>
          <c:order val="7"/>
          <c:tx>
            <c:strRef>
              <c:f>List1!$A$12</c:f>
              <c:strCache>
                <c:ptCount val="1"/>
                <c:pt idx="0">
                  <c:v>Profilové festivaly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List1!$B$3:$J$4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List1!$B$12:$J$12</c:f>
              <c:numCache>
                <c:formatCode>General</c:formatCode>
                <c:ptCount val="9"/>
                <c:pt idx="8" formatCode="#,##0">
                  <c:v>13000000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EAF-4D50-94E6-E5EF18604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4008944"/>
        <c:axId val="344009328"/>
      </c:barChart>
      <c:catAx>
        <c:axId val="34400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4009328"/>
        <c:crosses val="autoZero"/>
        <c:auto val="1"/>
        <c:lblAlgn val="ctr"/>
        <c:lblOffset val="100"/>
        <c:noMultiLvlLbl val="0"/>
      </c:catAx>
      <c:valAx>
        <c:axId val="34400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\ &quot;Kč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400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>
                <a:solidFill>
                  <a:schemeClr val="tx1"/>
                </a:solidFill>
              </a:rPr>
              <a:t>Vývoj podpory jednoletých a víceletých</a:t>
            </a:r>
            <a:r>
              <a:rPr lang="cs-CZ" baseline="0">
                <a:solidFill>
                  <a:schemeClr val="tx1"/>
                </a:solidFill>
              </a:rPr>
              <a:t> dotací</a:t>
            </a:r>
            <a:endParaRPr lang="cs-CZ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205634528629013"/>
          <c:y val="2.1919310984330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List4!$A$2</c:f>
              <c:strCache>
                <c:ptCount val="1"/>
                <c:pt idx="0">
                  <c:v>Jednoleté dotace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List4!$B$1:$K$1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List4!$B$2:$K$2</c:f>
              <c:numCache>
                <c:formatCode>#,##0</c:formatCode>
                <c:ptCount val="10"/>
                <c:pt idx="0">
                  <c:v>89030000</c:v>
                </c:pt>
                <c:pt idx="1">
                  <c:v>95891000</c:v>
                </c:pt>
                <c:pt idx="2">
                  <c:v>131422000</c:v>
                </c:pt>
                <c:pt idx="3">
                  <c:v>147284000</c:v>
                </c:pt>
                <c:pt idx="4">
                  <c:v>134303000</c:v>
                </c:pt>
                <c:pt idx="5">
                  <c:v>134303000</c:v>
                </c:pt>
                <c:pt idx="6">
                  <c:v>102332000</c:v>
                </c:pt>
                <c:pt idx="7">
                  <c:v>102800000</c:v>
                </c:pt>
                <c:pt idx="8">
                  <c:v>121880000</c:v>
                </c:pt>
                <c:pt idx="9">
                  <c:v>128300000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CF-4490-8628-F68D3D81CAD6}"/>
            </c:ext>
          </c:extLst>
        </c:ser>
        <c:ser>
          <c:idx val="1"/>
          <c:order val="1"/>
          <c:tx>
            <c:strRef>
              <c:f>List4!$A$3</c:f>
              <c:strCache>
                <c:ptCount val="1"/>
                <c:pt idx="0">
                  <c:v>Víceleté dotace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List4!$B$1:$K$1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List4!$B$3:$K$3</c:f>
              <c:numCache>
                <c:formatCode>#,##0</c:formatCode>
                <c:ptCount val="10"/>
                <c:pt idx="0" formatCode="#\ ##0\ &quot;Kč&quot;">
                  <c:v>210890000</c:v>
                </c:pt>
                <c:pt idx="1">
                  <c:v>203879000</c:v>
                </c:pt>
                <c:pt idx="2">
                  <c:v>200655000</c:v>
                </c:pt>
                <c:pt idx="3">
                  <c:v>182028000</c:v>
                </c:pt>
                <c:pt idx="4">
                  <c:v>230550357</c:v>
                </c:pt>
                <c:pt idx="5">
                  <c:v>230550357</c:v>
                </c:pt>
                <c:pt idx="6">
                  <c:v>227590220</c:v>
                </c:pt>
                <c:pt idx="7">
                  <c:v>227200000</c:v>
                </c:pt>
                <c:pt idx="8">
                  <c:v>258120000</c:v>
                </c:pt>
                <c:pt idx="9">
                  <c:v>271700000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CF-4490-8628-F68D3D81C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4038584"/>
        <c:axId val="343364408"/>
      </c:barChart>
      <c:lineChart>
        <c:grouping val="standard"/>
        <c:varyColors val="0"/>
        <c:ser>
          <c:idx val="2"/>
          <c:order val="2"/>
          <c:tx>
            <c:strRef>
              <c:f>List4!$A$4</c:f>
              <c:strCache>
                <c:ptCount val="1"/>
                <c:pt idx="0">
                  <c:v>Celkem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List4!$B$1:$K$1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List4!$B$4:$K$4</c:f>
              <c:numCache>
                <c:formatCode>#\ ##0\ "Kč"</c:formatCode>
                <c:ptCount val="10"/>
                <c:pt idx="0">
                  <c:v>299920000</c:v>
                </c:pt>
                <c:pt idx="1">
                  <c:v>299770000</c:v>
                </c:pt>
                <c:pt idx="2">
                  <c:v>332077000</c:v>
                </c:pt>
                <c:pt idx="3">
                  <c:v>329312000</c:v>
                </c:pt>
                <c:pt idx="4">
                  <c:v>364853357</c:v>
                </c:pt>
                <c:pt idx="5" formatCode="#,##0">
                  <c:v>364853357</c:v>
                </c:pt>
                <c:pt idx="6" formatCode="#,##0">
                  <c:v>329922220</c:v>
                </c:pt>
                <c:pt idx="7" formatCode="#,##0">
                  <c:v>330000000</c:v>
                </c:pt>
                <c:pt idx="8" formatCode="#,##0">
                  <c:v>380000000</c:v>
                </c:pt>
                <c:pt idx="9" formatCode="#,##0">
                  <c:v>400000000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ACF-4490-8628-F68D3D81C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038584"/>
        <c:axId val="343364408"/>
      </c:lineChart>
      <c:catAx>
        <c:axId val="344038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3364408"/>
        <c:crosses val="autoZero"/>
        <c:auto val="1"/>
        <c:lblAlgn val="ctr"/>
        <c:lblOffset val="100"/>
        <c:noMultiLvlLbl val="0"/>
      </c:catAx>
      <c:valAx>
        <c:axId val="343364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4038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F8-494F-9BE8-5DD64C8E21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F8-494F-9BE8-5DD64C8E21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F8-494F-9BE8-5DD64C8E21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F8-494F-9BE8-5DD64C8E219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5F8-494F-9BE8-5DD64C8E219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5F8-494F-9BE8-5DD64C8E219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5F8-494F-9BE8-5DD64C8E2192}"/>
              </c:ext>
            </c:extLst>
          </c:dPt>
          <c:dLbls>
            <c:dLbl>
              <c:idx val="0"/>
              <c:layout>
                <c:manualLayout>
                  <c:x val="-0.13917511554818518"/>
                  <c:y val="0.1354582233502192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F8-494F-9BE8-5DD64C8E21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692777788588686"/>
                  <c:y val="-0.113253984422277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F8-494F-9BE8-5DD64C8E2192}"/>
                </c:ext>
                <c:ext xmlns:c15="http://schemas.microsoft.com/office/drawing/2012/chart" uri="{CE6537A1-D6FC-4f65-9D91-7224C49458BB}">
                  <c15:layout>
                    <c:manualLayout>
                      <c:w val="0.15310747185071311"/>
                      <c:h val="5.474077292473811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0870830554424746E-2"/>
                  <c:y val="-0.1461465522774244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F8-494F-9BE8-5DD64C8E21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628254987544043"/>
                  <c:y val="-9.75922060856957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5F8-494F-9BE8-5DD64C8E21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149272198010646"/>
                  <c:y val="-7.05744038459750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5F8-494F-9BE8-5DD64C8E21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2265810462998929"/>
                  <c:y val="6.62767562580665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5F8-494F-9BE8-5DD64C8E21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9.6404878993510676E-2"/>
                  <c:y val="0.125061672084194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5F8-494F-9BE8-5DD64C8E219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List2!$A$2:$A$8</c:f>
              <c:strCache>
                <c:ptCount val="7"/>
                <c:pt idx="0">
                  <c:v>DIVADLO</c:v>
                </c:pt>
                <c:pt idx="1">
                  <c:v>TANEC</c:v>
                </c:pt>
                <c:pt idx="2">
                  <c:v>HUDBA</c:v>
                </c:pt>
                <c:pt idx="3">
                  <c:v>VIZUÁLNÍ UMĚNÍ </c:v>
                </c:pt>
                <c:pt idx="4">
                  <c:v>LITERATURA </c:v>
                </c:pt>
                <c:pt idx="5">
                  <c:v>FILM</c:v>
                </c:pt>
                <c:pt idx="6">
                  <c:v>MEZIOBOROVÉ PROJEKTY</c:v>
                </c:pt>
              </c:strCache>
            </c:strRef>
          </c:cat>
          <c:val>
            <c:numRef>
              <c:f>List2!$B$2:$B$8</c:f>
              <c:numCache>
                <c:formatCode>#,##0</c:formatCode>
                <c:ptCount val="7"/>
                <c:pt idx="0">
                  <c:v>40085000</c:v>
                </c:pt>
                <c:pt idx="1">
                  <c:v>15350000</c:v>
                </c:pt>
                <c:pt idx="2">
                  <c:v>20285000</c:v>
                </c:pt>
                <c:pt idx="3">
                  <c:v>16170000</c:v>
                </c:pt>
                <c:pt idx="4">
                  <c:v>6050000</c:v>
                </c:pt>
                <c:pt idx="5">
                  <c:v>10890000</c:v>
                </c:pt>
                <c:pt idx="6">
                  <c:v>19320000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F8-494F-9BE8-5DD64C8E219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264932397663267"/>
          <c:w val="0.99823837738833443"/>
          <c:h val="9.4238907023172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93871036390722"/>
          <c:y val="0.11353068313058624"/>
          <c:w val="0.53704149819110447"/>
          <c:h val="0.7277146651248563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127668416447959"/>
          <c:y val="0"/>
          <c:w val="0.22872331583552055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27-4F07-BEC5-5719C354CC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27-4F07-BEC5-5719C354CC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27-4F07-BEC5-5719C354CC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927-4F07-BEC5-5719C354CC3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927-4F07-BEC5-5719C354CC3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927-4F07-BEC5-5719C354CC3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927-4F07-BEC5-5719C354CC3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927-4F07-BEC5-5719C354CC34}"/>
              </c:ext>
            </c:extLst>
          </c:dPt>
          <c:dLbls>
            <c:dLbl>
              <c:idx val="0"/>
              <c:layout>
                <c:manualLayout>
                  <c:x val="-0.20541642411430089"/>
                  <c:y val="-6.932887892808885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927-4F07-BEC5-5719C354CC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440536372642135E-2"/>
                  <c:y val="-0.141682818892502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927-4F07-BEC5-5719C354CC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6234770264611844E-2"/>
                  <c:y val="-0.1020027925566037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927-4F07-BEC5-5719C354CC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1210515028033928E-2"/>
                  <c:y val="-3.50055294122801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927-4F07-BEC5-5719C354CC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3036347110307709E-2"/>
                  <c:y val="2.489111720413889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927-4F07-BEC5-5719C354CC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4770366739177053E-2"/>
                  <c:y val="0.1525623365349892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927-4F07-BEC5-5719C354CC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3166661560301071E-2"/>
                  <c:y val="7.56212061566422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C927-4F07-BEC5-5719C354CC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List3!$A$1:$A$8</c:f>
              <c:strCache>
                <c:ptCount val="8"/>
                <c:pt idx="0">
                  <c:v>DIVADLO</c:v>
                </c:pt>
                <c:pt idx="1">
                  <c:v>TANEC</c:v>
                </c:pt>
                <c:pt idx="2">
                  <c:v>HUDBA</c:v>
                </c:pt>
                <c:pt idx="3">
                  <c:v>VIZUÁLNÍ UMĚNÍ </c:v>
                </c:pt>
                <c:pt idx="4">
                  <c:v>LITERATURA </c:v>
                </c:pt>
                <c:pt idx="5">
                  <c:v>FILM</c:v>
                </c:pt>
                <c:pt idx="6">
                  <c:v>MEZIOBOROVÉ PROJEKTY</c:v>
                </c:pt>
                <c:pt idx="7">
                  <c:v>PROFILOVÉ FESTIVALY</c:v>
                </c:pt>
              </c:strCache>
            </c:strRef>
          </c:cat>
          <c:val>
            <c:numRef>
              <c:f>List3!$B$1:$B$8</c:f>
              <c:numCache>
                <c:formatCode>#,##0</c:formatCode>
                <c:ptCount val="8"/>
                <c:pt idx="0">
                  <c:v>260485000</c:v>
                </c:pt>
                <c:pt idx="1">
                  <c:v>43500000</c:v>
                </c:pt>
                <c:pt idx="2">
                  <c:v>57925000</c:v>
                </c:pt>
                <c:pt idx="3">
                  <c:v>23620000</c:v>
                </c:pt>
                <c:pt idx="4">
                  <c:v>7400000</c:v>
                </c:pt>
                <c:pt idx="5">
                  <c:v>16890000</c:v>
                </c:pt>
                <c:pt idx="6">
                  <c:v>97520000</c:v>
                </c:pt>
                <c:pt idx="7">
                  <c:v>14700000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C927-4F07-BEC5-5719C354CC3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375717328369376"/>
          <c:y val="4.8045633436155193E-2"/>
          <c:w val="0.31086926907244877"/>
          <c:h val="0.9384195600714645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65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2D-42D9-A4EA-419CC2AC9E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2D-42D9-A4EA-419CC2AC9E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32D-42D9-A4EA-419CC2AC9E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32D-42D9-A4EA-419CC2AC9E8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32D-42D9-A4EA-419CC2AC9E8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32D-42D9-A4EA-419CC2AC9E8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32D-42D9-A4EA-419CC2AC9E8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32D-42D9-A4EA-419CC2AC9E8B}"/>
              </c:ext>
            </c:extLst>
          </c:dPt>
          <c:dLbls>
            <c:dLbl>
              <c:idx val="0"/>
              <c:layout>
                <c:manualLayout>
                  <c:x val="-0.25027017496133519"/>
                  <c:y val="-1.97703653629189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32D-42D9-A4EA-419CC2AC9E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993617160618839"/>
                  <c:y val="-0.118320624978577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32D-42D9-A4EA-419CC2AC9E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2360109017083037"/>
                  <c:y val="0.168701645197405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32D-42D9-A4EA-419CC2AC9E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List3!$B$2:$B$9</c:f>
              <c:numCache>
                <c:formatCode>#,##0</c:formatCode>
                <c:ptCount val="8"/>
                <c:pt idx="0">
                  <c:v>260485000</c:v>
                </c:pt>
                <c:pt idx="1">
                  <c:v>43500000</c:v>
                </c:pt>
                <c:pt idx="2">
                  <c:v>57925000</c:v>
                </c:pt>
                <c:pt idx="3">
                  <c:v>23620000</c:v>
                </c:pt>
                <c:pt idx="4">
                  <c:v>7400000</c:v>
                </c:pt>
                <c:pt idx="5">
                  <c:v>16890000</c:v>
                </c:pt>
                <c:pt idx="6">
                  <c:v>97520000</c:v>
                </c:pt>
                <c:pt idx="7">
                  <c:v>14700000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32D-42D9-A4EA-419CC2AC9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6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32114" cy="3444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63650" y="0"/>
            <a:ext cx="4332114" cy="3444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F13B8-E6D2-4789-A9E3-DBC7C4175D02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521442"/>
            <a:ext cx="4332114" cy="3444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63650" y="6521442"/>
            <a:ext cx="4332114" cy="3444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467F1-9FD6-4A94-B504-2CF5806607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263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63262" y="0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86A72F8E-9C14-4771-8BB4-9FF0607221F8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454400" y="857250"/>
            <a:ext cx="3089275" cy="2317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9808" y="3304233"/>
            <a:ext cx="7998459" cy="2703463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21450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63262" y="6521450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DD71FAD6-C595-49B9-A010-ACF3712712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02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FAD6-C595-49B9-A010-ACF3712712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38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B25A1CF6-DDAE-8F49-8ECA-E9C9E0692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687" y="293209"/>
            <a:ext cx="6087600" cy="7600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399" y="1638700"/>
            <a:ext cx="6087600" cy="5678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8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13600" y="333829"/>
            <a:ext cx="1597025" cy="5500234"/>
          </a:xfrm>
        </p:spPr>
        <p:txBody>
          <a:bodyPr/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3154ED0A-3360-084C-9D43-F0DF424EB5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901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0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B8B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79082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0"/>
            <a:ext cx="6867675" cy="6869775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01579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 dirty="0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1831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6502389" cy="456574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972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8" name="Zástupný symbol pro obrázek 5"/>
          <p:cNvSpPr>
            <a:spLocks noGrp="1"/>
          </p:cNvSpPr>
          <p:nvPr>
            <p:ph type="pic" sz="quarter" idx="11" hasCustomPrompt="1"/>
          </p:nvPr>
        </p:nvSpPr>
        <p:spPr>
          <a:xfrm>
            <a:off x="4082104" y="1895473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889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 hasCustomPrompt="1"/>
          </p:nvPr>
        </p:nvSpPr>
        <p:spPr>
          <a:xfrm>
            <a:off x="374399" y="1905717"/>
            <a:ext cx="6502389" cy="45555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3259299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800" y="5932800"/>
            <a:ext cx="6087600" cy="5472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22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04D9AE55-4E98-3B43-9FC7-3CF68C21E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odklad" hidden="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6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5934075"/>
            <a:ext cx="6086475" cy="54665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8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B25A1CF6-DDAE-8F49-8ECA-E9C9E0692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687" y="293209"/>
            <a:ext cx="6087600" cy="7600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399" y="1638700"/>
            <a:ext cx="6087600" cy="5678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9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B25A1CF6-DDAE-8F49-8ECA-E9C9E0692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687" y="293209"/>
            <a:ext cx="6087600" cy="7600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399" y="1638700"/>
            <a:ext cx="6087600" cy="5678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B25A1CF6-DDAE-8F49-8ECA-E9C9E0692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687" y="293209"/>
            <a:ext cx="6087600" cy="7600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399" y="1638700"/>
            <a:ext cx="6087600" cy="5678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1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B25A1CF6-DDAE-8F49-8ECA-E9C9E0692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687" y="293209"/>
            <a:ext cx="6087600" cy="7600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399" y="1638700"/>
            <a:ext cx="6087600" cy="5678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1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B25A1CF6-DDAE-8F49-8ECA-E9C9E0692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687" y="293209"/>
            <a:ext cx="6087600" cy="7600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399" y="1638700"/>
            <a:ext cx="6087600" cy="5678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6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ílá"/>
          <p:cNvSpPr/>
          <p:nvPr userDrawn="1"/>
        </p:nvSpPr>
        <p:spPr>
          <a:xfrm>
            <a:off x="7024085" y="4937760"/>
            <a:ext cx="2007947" cy="182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4400" y="291600"/>
            <a:ext cx="6087600" cy="760074"/>
          </a:xfrm>
        </p:spPr>
        <p:txBody>
          <a:bodyPr anchor="t">
            <a:normAutofit/>
          </a:bodyPr>
          <a:lstStyle>
            <a:lvl1pPr algn="l">
              <a:defRPr sz="5000" spc="-100"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400" y="1638775"/>
            <a:ext cx="6087600" cy="567890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2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0" tIns="0" rIns="0" bIns="0" rtlCol="0">
            <a:noAutofit/>
          </a:bodyPr>
          <a:lstStyle>
            <a:lvl1pPr marL="216000">
              <a:defRPr lang="cs-CZ" smtClean="0">
                <a:solidFill>
                  <a:schemeClr val="tx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US" dirty="0"/>
            </a:lvl5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4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4400" y="1825625"/>
            <a:ext cx="4093200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3600" y="1825625"/>
            <a:ext cx="4091494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53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1634"/>
            <a:ext cx="9144000" cy="6856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253" y="5967318"/>
            <a:ext cx="514841" cy="5148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1248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00" y="1838425"/>
            <a:ext cx="8373934" cy="4109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-252000"/>
            <a:r>
              <a:rPr lang="en-US" dirty="0"/>
              <a:t>Edit Master text styles</a:t>
            </a:r>
          </a:p>
          <a:p>
            <a:pPr lvl="0"/>
            <a:endParaRPr lang="cs-CZ" dirty="0"/>
          </a:p>
          <a:p>
            <a:pPr lvl="0"/>
            <a:endParaRPr lang="en-US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905500" y="6096099"/>
            <a:ext cx="2184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84" r:id="rId7"/>
    <p:sldLayoutId id="2147483675" r:id="rId8"/>
    <p:sldLayoutId id="2147483680" r:id="rId9"/>
    <p:sldLayoutId id="2147483686" r:id="rId10"/>
    <p:sldLayoutId id="2147483676" r:id="rId11"/>
    <p:sldLayoutId id="2147483689" r:id="rId12"/>
    <p:sldLayoutId id="2147483688" r:id="rId13"/>
    <p:sldLayoutId id="2147483687" r:id="rId14"/>
    <p:sldLayoutId id="2147483690" r:id="rId15"/>
    <p:sldLayoutId id="2147483691" r:id="rId16"/>
    <p:sldLayoutId id="2147483685" r:id="rId17"/>
    <p:sldLayoutId id="2147483681" r:id="rId18"/>
  </p:sldLayoutIdLst>
  <p:hf hdr="0" ftr="0" dt="0"/>
  <p:txStyles>
    <p:titleStyle>
      <a:lvl1pPr algn="l" defTabSz="914400" rtl="0" eaLnBrk="1" latinLnBrk="0" hangingPunct="1">
        <a:lnSpc>
          <a:spcPts val="5500"/>
        </a:lnSpc>
        <a:spcBef>
          <a:spcPct val="0"/>
        </a:spcBef>
        <a:buNone/>
        <a:defRPr lang="en-US" sz="5000" b="1" kern="1200" spc="-100" baseline="0" dirty="0">
          <a:solidFill>
            <a:srgbClr val="E90C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44000" indent="-216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‒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2pPr>
      <a:lvl3pPr marL="11430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3pPr>
      <a:lvl4pPr marL="16002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4pPr>
      <a:lvl5pPr marL="20574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venku, černobílá, mrak, obloha&#10;&#10;Popis byl vytvořen automaticky">
            <a:extLst>
              <a:ext uri="{FF2B5EF4-FFF2-40B4-BE49-F238E27FC236}">
                <a16:creationId xmlns:a16="http://schemas.microsoft.com/office/drawing/2014/main" xmlns="" id="{3EC6E108-B4D3-4413-B4DE-393075B11D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622" y="-377504"/>
            <a:ext cx="10855243" cy="7235504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73687" y="2668926"/>
            <a:ext cx="6337832" cy="760074"/>
          </a:xfrm>
        </p:spPr>
        <p:txBody>
          <a:bodyPr>
            <a:noAutofit/>
          </a:bodyPr>
          <a:lstStyle/>
          <a:p>
            <a:r>
              <a:rPr lang="cs-CZ" sz="5500" dirty="0"/>
              <a:t>Kulturní dotace </a:t>
            </a:r>
            <a:br>
              <a:rPr lang="cs-CZ" sz="5500" dirty="0"/>
            </a:br>
            <a:r>
              <a:rPr lang="cs-CZ" sz="5500" dirty="0"/>
              <a:t>na rok 2024 a víceleté 2025 - 2028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49188" y="5567537"/>
            <a:ext cx="6547230" cy="919535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>
                <a:solidFill>
                  <a:schemeClr val="bg2">
                    <a:lumMod val="85000"/>
                  </a:schemeClr>
                </a:solidFill>
              </a:rPr>
              <a:t>Mgr. Jakub </a:t>
            </a:r>
            <a:r>
              <a:rPr lang="cs-CZ" b="1" dirty="0" err="1">
                <a:solidFill>
                  <a:schemeClr val="bg2">
                    <a:lumMod val="85000"/>
                  </a:schemeClr>
                </a:solidFill>
              </a:rPr>
              <a:t>Lepš</a:t>
            </a:r>
            <a:r>
              <a:rPr lang="cs-CZ" dirty="0">
                <a:solidFill>
                  <a:schemeClr val="bg2">
                    <a:lumMod val="85000"/>
                  </a:schemeClr>
                </a:solidFill>
              </a:rPr>
              <a:t>, M.A. předseda komise RHMP </a:t>
            </a:r>
          </a:p>
          <a:p>
            <a:pPr marL="0" indent="0" algn="just">
              <a:buNone/>
            </a:pPr>
            <a:r>
              <a:rPr lang="cs-CZ" dirty="0">
                <a:solidFill>
                  <a:schemeClr val="bg2">
                    <a:lumMod val="85000"/>
                  </a:schemeClr>
                </a:solidFill>
              </a:rPr>
              <a:t>pro udělování dotací v oblasti kultury a umění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3DE30ED7-2EDC-45E7-8069-5478DE5504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84" t="11757" r="31377" b="11473"/>
          <a:stretch/>
        </p:blipFill>
        <p:spPr>
          <a:xfrm>
            <a:off x="8149427" y="5652995"/>
            <a:ext cx="545385" cy="54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5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563EF74-1D9D-40D6-BA4E-C7055EA8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10" y="203712"/>
            <a:ext cx="8395200" cy="5547138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Děkuji za pozornost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/>
              <a:t/>
            </a:r>
            <a:br>
              <a:rPr lang="cs-CZ" dirty="0"/>
            </a:b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466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9090876" cy="1248729"/>
          </a:xfrm>
        </p:spPr>
        <p:txBody>
          <a:bodyPr>
            <a:normAutofit/>
          </a:bodyPr>
          <a:lstStyle/>
          <a:p>
            <a:r>
              <a:rPr lang="cs-CZ" sz="4200" dirty="0"/>
              <a:t>Harmonogram Programu podpory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212209"/>
            <a:ext cx="8106870" cy="4567806"/>
          </a:xfrm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sz="1500" b="1" dirty="0">
                <a:solidFill>
                  <a:srgbClr val="FF0000"/>
                </a:solidFill>
              </a:rPr>
              <a:t>15. 6. – 28. 6. lhůta pro podání žádostí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sz="1500" b="1" dirty="0"/>
              <a:t> do 27. 6. </a:t>
            </a:r>
            <a:r>
              <a:rPr lang="cs-CZ" sz="1500" dirty="0"/>
              <a:t>možnost individuální konzultace pro žadatele o dotaci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sz="1500" dirty="0"/>
              <a:t> </a:t>
            </a:r>
            <a:r>
              <a:rPr lang="cs-CZ" sz="1500" b="1" dirty="0"/>
              <a:t>do 20. 10. </a:t>
            </a:r>
            <a:r>
              <a:rPr lang="cs-CZ" sz="1500" dirty="0"/>
              <a:t>první</a:t>
            </a:r>
            <a:r>
              <a:rPr lang="cs-CZ" sz="1500" b="1" spc="6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500" dirty="0">
                <a:effectLst/>
                <a:ea typeface="Times New Roman" panose="02020603050405020304" pitchFamily="18" charset="0"/>
              </a:rPr>
              <a:t>kolo</a:t>
            </a:r>
            <a:r>
              <a:rPr lang="cs-CZ" sz="1500" spc="6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500" dirty="0">
                <a:effectLst/>
                <a:ea typeface="Times New Roman" panose="02020603050405020304" pitchFamily="18" charset="0"/>
              </a:rPr>
              <a:t>hodnocení</a:t>
            </a:r>
            <a:r>
              <a:rPr lang="cs-CZ" sz="1500" spc="7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500" dirty="0">
                <a:effectLst/>
                <a:ea typeface="Times New Roman" panose="02020603050405020304" pitchFamily="18" charset="0"/>
              </a:rPr>
              <a:t>Dotační</a:t>
            </a:r>
            <a:r>
              <a:rPr lang="cs-CZ" sz="1500" spc="75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500" dirty="0">
                <a:effectLst/>
                <a:ea typeface="Times New Roman" panose="02020603050405020304" pitchFamily="18" charset="0"/>
              </a:rPr>
              <a:t>komise</a:t>
            </a:r>
            <a:r>
              <a:rPr lang="cs-CZ" sz="1500" spc="60" dirty="0"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sz="1500" b="1" spc="60" dirty="0"/>
              <a:t> 7. 11. – 9. 11.  </a:t>
            </a:r>
            <a:r>
              <a:rPr lang="cs-CZ" sz="1500" spc="60" dirty="0"/>
              <a:t>druhé kolo Dotační komise </a:t>
            </a:r>
            <a:endParaRPr lang="cs-CZ" sz="1500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sz="1500" b="1" dirty="0"/>
              <a:t> do 31. 12. </a:t>
            </a:r>
            <a:r>
              <a:rPr lang="cs-CZ" sz="1500" dirty="0"/>
              <a:t>projednání návrhu dotační komise na udělení jednoletých a  víceletých dotací na Výboru KUL ZHMP a jeho následné zveřejnění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sz="1500" b="1" dirty="0"/>
              <a:t> do 28. 2. 2024 </a:t>
            </a:r>
            <a:r>
              <a:rPr lang="cs-CZ" sz="1500" dirty="0"/>
              <a:t>schválení návrhu na následné poskytnutí dotací Radou HMP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sz="1500" b="1" dirty="0"/>
              <a:t> do 28. 2. 2024 </a:t>
            </a:r>
            <a:r>
              <a:rPr lang="cs-CZ" sz="1500" dirty="0"/>
              <a:t>zveřejnění výsledků dotačního řízení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sz="1500" b="1" dirty="0"/>
              <a:t> od 1. 3. 2024 </a:t>
            </a:r>
            <a:r>
              <a:rPr lang="cs-CZ" sz="1500" dirty="0"/>
              <a:t>uzavírání veřejnoprávních smluv případně sdělování žadatelům, že jejich žádosti nebylo vyhověno</a:t>
            </a:r>
          </a:p>
        </p:txBody>
      </p:sp>
    </p:spTree>
    <p:extLst>
      <p:ext uri="{BB962C8B-B14F-4D97-AF65-F5344CB8AC3E}">
        <p14:creationId xmlns:p14="http://schemas.microsoft.com/office/powerpoint/2010/main" val="357521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118" y="274286"/>
            <a:ext cx="8364749" cy="1311233"/>
          </a:xfrm>
        </p:spPr>
        <p:txBody>
          <a:bodyPr>
            <a:noAutofit/>
          </a:bodyPr>
          <a:lstStyle/>
          <a:p>
            <a:r>
              <a:rPr lang="cs-CZ" sz="3200" dirty="0"/>
              <a:t>Dotační řízení v oblasti kultury a umění na rok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84118" y="1585519"/>
            <a:ext cx="8269367" cy="420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>
              <a:solidFill>
                <a:srgbClr val="000000"/>
              </a:solidFill>
              <a:latin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Celkem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7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Opatření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Celkem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7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oborových oblastí + Profilové festivaly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400" dirty="0">
                <a:solidFill>
                  <a:srgbClr val="000000"/>
                </a:solidFill>
              </a:rPr>
              <a:t>Maximální počet podaných žádostí 3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na jednoho žadatele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Hodnocení ve dvou kolech s využitím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kritérií – účelnost, potřebnost, hospodárnost, efektivnost a proveditelnost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Každá žádost je individuálně hodnocena minimálně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hodnotiteli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Ekonomický posudek u žádostí nad 1 mil. Kč a víceletých žádostí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Podáno celkem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774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žádostí </a:t>
            </a:r>
            <a:r>
              <a:rPr lang="cs-CZ" sz="1400" dirty="0">
                <a:effectLst/>
                <a:ea typeface="Calibri" panose="020F0502020204030204" pitchFamily="34" charset="0"/>
              </a:rPr>
              <a:t>z toho bylo hodnoceno 651 jednoletých a 67 víceletých.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400" dirty="0">
                <a:effectLst/>
                <a:ea typeface="Calibri" panose="020F0502020204030204" pitchFamily="34" charset="0"/>
              </a:rPr>
              <a:t>44 projektů vyřazeno odborem</a:t>
            </a:r>
            <a:r>
              <a:rPr lang="cs-CZ" sz="1400" dirty="0">
                <a:ea typeface="Calibri" panose="020F0502020204030204" pitchFamily="34" charset="0"/>
              </a:rPr>
              <a:t> a 12 žádostí staženo </a:t>
            </a:r>
            <a:endParaRPr lang="cs-CZ" sz="1400" dirty="0">
              <a:solidFill>
                <a:srgbClr val="000000"/>
              </a:solidFill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400" dirty="0">
                <a:solidFill>
                  <a:srgbClr val="000000"/>
                </a:solidFill>
              </a:rPr>
              <a:t>Požadovaná částka v rámci letošního dotačního řízení přesáhla </a:t>
            </a:r>
            <a:r>
              <a:rPr lang="cs-CZ" sz="1400" b="1" dirty="0">
                <a:solidFill>
                  <a:srgbClr val="000000"/>
                </a:solidFill>
              </a:rPr>
              <a:t>1 467</a:t>
            </a:r>
            <a:r>
              <a:rPr lang="cs-CZ" sz="1400" dirty="0">
                <a:solidFill>
                  <a:srgbClr val="000000"/>
                </a:solidFill>
              </a:rPr>
              <a:t> mil. Kč z čehož požadavek na jednoleté dotace činí </a:t>
            </a:r>
            <a:r>
              <a:rPr lang="cs-CZ" sz="1400" b="1" dirty="0">
                <a:solidFill>
                  <a:srgbClr val="000000"/>
                </a:solidFill>
              </a:rPr>
              <a:t>446 035 936 </a:t>
            </a:r>
            <a:r>
              <a:rPr lang="cs-CZ" sz="1400" dirty="0">
                <a:solidFill>
                  <a:srgbClr val="000000"/>
                </a:solidFill>
              </a:rPr>
              <a:t>mil. Kč. 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Celková navržená </a:t>
            </a:r>
            <a:r>
              <a:rPr lang="cs-CZ" sz="1400" dirty="0">
                <a:solidFill>
                  <a:srgbClr val="000000"/>
                </a:solidFill>
              </a:rPr>
              <a:t>podpora je 400 mil. Kč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(vč. vázaného objemu 271, 7 mil. Kč z minulých let)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201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1"/>
            <a:ext cx="8373934" cy="813300"/>
          </a:xfrm>
        </p:spPr>
        <p:txBody>
          <a:bodyPr>
            <a:normAutofit/>
          </a:bodyPr>
          <a:lstStyle/>
          <a:p>
            <a:r>
              <a:rPr lang="cs-CZ" sz="4400" dirty="0"/>
              <a:t>Nejdůležitější změny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5739" y="1231900"/>
            <a:ext cx="8402595" cy="4835714"/>
          </a:xfrm>
        </p:spPr>
        <p:txBody>
          <a:bodyPr/>
          <a:lstStyle/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600" b="1" dirty="0"/>
              <a:t>1 Opatření pro víceleté dotace (na dva až čtyři roky/2025 - 2028 ):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Opatření I.A Podpora zpřístupňování kultury a umění </a:t>
            </a:r>
            <a:endParaRPr lang="cs-CZ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FF0000"/>
                </a:solidFill>
              </a:rPr>
              <a:t>Profilové festivaly, které byly vloni samostatným Opatřením se přesouvají pod Opatření I. B </a:t>
            </a:r>
          </a:p>
          <a:p>
            <a:pPr marL="0" indent="0">
              <a:buNone/>
            </a:pPr>
            <a:endParaRPr lang="cs-CZ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600" b="1" dirty="0"/>
              <a:t>6 Opatření pro jednoletou dotaci: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Opatření II. Podpora zpřístupňování kultury a umění – kulturní zařízení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Opatření III. </a:t>
            </a:r>
            <a:r>
              <a:rPr lang="cs-CZ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Podpora kultury a umění – celoroční činnost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Opatření IV. Podpora kultury a umění – jednorázový projekt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Opatření V. Komunitní umění, neprofesionální kulturní aktivity a rozvoj lokalit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Opatření VI. Investiční podpora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Opatření VII. Podpora rozmanitosti kulturní infrastruktury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2195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415373" cy="2087533"/>
          </a:xfrm>
        </p:spPr>
        <p:txBody>
          <a:bodyPr>
            <a:noAutofit/>
          </a:bodyPr>
          <a:lstStyle/>
          <a:p>
            <a:r>
              <a:rPr lang="cs-CZ" sz="4000" dirty="0"/>
              <a:t>Vývoj finanční podpory dle oborů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xmlns="" id="{B78EF7AC-8A5A-49CC-BE89-23DEE4EB4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15586"/>
              </p:ext>
            </p:extLst>
          </p:nvPr>
        </p:nvGraphicFramePr>
        <p:xfrm>
          <a:off x="612396" y="1576746"/>
          <a:ext cx="7533476" cy="404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683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415373" cy="2087533"/>
          </a:xfrm>
        </p:spPr>
        <p:txBody>
          <a:bodyPr>
            <a:noAutofit/>
          </a:bodyPr>
          <a:lstStyle/>
          <a:p>
            <a:r>
              <a:rPr lang="cs-CZ" sz="4000" dirty="0"/>
              <a:t>Vývoj podpory jednoletých a víceletých dotací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xmlns="" id="{B4DD9A36-710E-486C-8476-01C53FDEB9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181564"/>
              </p:ext>
            </p:extLst>
          </p:nvPr>
        </p:nvGraphicFramePr>
        <p:xfrm>
          <a:off x="562062" y="1895913"/>
          <a:ext cx="7298422" cy="4177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333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58539" cy="722697"/>
          </a:xfrm>
        </p:spPr>
        <p:txBody>
          <a:bodyPr>
            <a:noAutofit/>
          </a:bodyPr>
          <a:lstStyle/>
          <a:p>
            <a:r>
              <a:rPr lang="cs-CZ" sz="4000" dirty="0"/>
              <a:t>2024: podíly jednoletých dotací dle oborů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xmlns="" id="{8F4E5074-3BCB-4B5B-84E3-C09A6093C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389995"/>
              </p:ext>
            </p:extLst>
          </p:nvPr>
        </p:nvGraphicFramePr>
        <p:xfrm>
          <a:off x="452425" y="1783677"/>
          <a:ext cx="7110337" cy="4201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AEC80695-192F-4245-A2CC-A5E6C8AF1300}"/>
              </a:ext>
            </a:extLst>
          </p:cNvPr>
          <p:cNvSpPr txBox="1"/>
          <p:nvPr/>
        </p:nvSpPr>
        <p:spPr>
          <a:xfrm>
            <a:off x="452425" y="5985494"/>
            <a:ext cx="73073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  <a:latin typeface="Arial"/>
              </a:rPr>
              <a:t>Finanční objem jednoletých dotací na rok 2024: 128 300 000 Kč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133249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58539" cy="722697"/>
          </a:xfrm>
        </p:spPr>
        <p:txBody>
          <a:bodyPr>
            <a:noAutofit/>
          </a:bodyPr>
          <a:lstStyle/>
          <a:p>
            <a:r>
              <a:rPr lang="cs-CZ" sz="4000" dirty="0"/>
              <a:t>2024: podíly dotací jednoletých i víceletých dle oborů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6BADB109-FA33-4E1A-8CF7-468AC0787C30}"/>
              </a:ext>
            </a:extLst>
          </p:cNvPr>
          <p:cNvSpPr txBox="1"/>
          <p:nvPr/>
        </p:nvSpPr>
        <p:spPr>
          <a:xfrm>
            <a:off x="255372" y="5358663"/>
            <a:ext cx="87113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  <a:latin typeface="Arial"/>
              </a:rPr>
              <a:t>Návrh jednoletých dotací na rok 2024 včetně víceletých dotací na léta 2025 – 2028 </a:t>
            </a:r>
            <a:endParaRPr lang="cs-CZ" sz="1400" b="1" dirty="0"/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xmlns="" id="{A97CB896-D14D-4BA9-8EEE-02106726F6CA}"/>
              </a:ext>
            </a:extLst>
          </p:cNvPr>
          <p:cNvGraphicFramePr>
            <a:graphicFrameLocks/>
          </p:cNvGraphicFramePr>
          <p:nvPr/>
        </p:nvGraphicFramePr>
        <p:xfrm>
          <a:off x="255372" y="2026508"/>
          <a:ext cx="4333103" cy="3328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xmlns="" id="{0033B85C-0841-428D-9FA3-DEF62C9988CB}"/>
              </a:ext>
            </a:extLst>
          </p:cNvPr>
          <p:cNvGraphicFramePr>
            <a:graphicFrameLocks/>
          </p:cNvGraphicFramePr>
          <p:nvPr/>
        </p:nvGraphicFramePr>
        <p:xfrm>
          <a:off x="-406400" y="2021682"/>
          <a:ext cx="4699000" cy="3467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xmlns="" id="{59CBB1CF-C934-4FD5-B2DE-A1FC2E52E1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260569"/>
              </p:ext>
            </p:extLst>
          </p:nvPr>
        </p:nvGraphicFramePr>
        <p:xfrm>
          <a:off x="4588475" y="2021683"/>
          <a:ext cx="4378225" cy="3328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xmlns="" id="{751D123B-609C-4F24-959E-2094C8202A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36782"/>
              </p:ext>
            </p:extLst>
          </p:nvPr>
        </p:nvGraphicFramePr>
        <p:xfrm>
          <a:off x="255372" y="2021683"/>
          <a:ext cx="4316628" cy="3328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81194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17ti členná odborná komise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 rot="20887430">
            <a:off x="4221105" y="1018070"/>
            <a:ext cx="4386679" cy="56215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</a:t>
            </a:r>
            <a:r>
              <a:rPr lang="cs-CZ" b="1" dirty="0">
                <a:solidFill>
                  <a:srgbClr val="000000"/>
                </a:solidFill>
                <a:latin typeface="Arial"/>
              </a:rPr>
              <a:t>71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externích hodnotitelů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156708"/>
              </p:ext>
            </p:extLst>
          </p:nvPr>
        </p:nvGraphicFramePr>
        <p:xfrm>
          <a:off x="457348" y="1535943"/>
          <a:ext cx="7315052" cy="4749352"/>
        </p:xfrm>
        <a:graphic>
          <a:graphicData uri="http://schemas.openxmlformats.org/drawingml/2006/table">
            <a:tbl>
              <a:tblPr/>
              <a:tblGrid>
                <a:gridCol w="31541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60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4379">
                <a:tc>
                  <a:txBody>
                    <a:bodyPr/>
                    <a:lstStyle/>
                    <a:p>
                      <a:pPr lvl="0" algn="l" fontAlgn="t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Mgr. Jakub </a:t>
                      </a:r>
                      <a:r>
                        <a:rPr lang="cs-CZ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Lepš</a:t>
                      </a: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, M. A. 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předseda komise, zastupitel HMP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379">
                <a:tc>
                  <a:txBody>
                    <a:bodyPr/>
                    <a:lstStyle/>
                    <a:p>
                      <a:pPr lvl="0" algn="l" fontAlgn="t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MgA. Lukáš Průdek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1" algn="l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divadlo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521">
                <a:tc>
                  <a:txBody>
                    <a:bodyPr/>
                    <a:lstStyle/>
                    <a:p>
                      <a:pPr lvl="0" algn="l" fontAlgn="t"/>
                      <a:r>
                        <a:rPr lang="cs-CZ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MgA</a:t>
                      </a: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. Michal </a:t>
                      </a:r>
                      <a:r>
                        <a:rPr lang="cs-CZ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Lázňovský</a:t>
                      </a: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, Ph.D.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917">
                <a:tc>
                  <a:txBody>
                    <a:bodyPr/>
                    <a:lstStyle/>
                    <a:p>
                      <a:pPr lvl="0" algn="l" fontAlgn="t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Ing. Daniel Sobotka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1" algn="l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hudba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4379">
                <a:tc>
                  <a:txBody>
                    <a:bodyPr/>
                    <a:lstStyle/>
                    <a:p>
                      <a:pPr lvl="0" algn="l" fontAlgn="t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Mgr. Milan Tesař 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521">
                <a:tc>
                  <a:txBody>
                    <a:bodyPr/>
                    <a:lstStyle/>
                    <a:p>
                      <a:pPr lvl="0" algn="l" fontAlgn="t"/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Mgr. MgA. Lucie Hayashi, Ph.D.</a:t>
                      </a: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endParaRPr lang="es-E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1" algn="l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tanec a nonverbální umění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1124">
                <a:tc>
                  <a:txBody>
                    <a:bodyPr/>
                    <a:lstStyle/>
                    <a:p>
                      <a:pPr lvl="0" algn="l" fontAlgn="t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doc. </a:t>
                      </a:r>
                      <a:r>
                        <a:rPr lang="cs-CZ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MgA</a:t>
                      </a: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. Adam Halaš, Ph.D. 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4379">
                <a:tc>
                  <a:txBody>
                    <a:bodyPr/>
                    <a:lstStyle/>
                    <a:p>
                      <a:pPr lvl="0" algn="l" fontAlgn="t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Mgr. Helena Musilová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1" algn="l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výtvarné umění, fotografie a nová média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4379">
                <a:tc>
                  <a:txBody>
                    <a:bodyPr/>
                    <a:lstStyle/>
                    <a:p>
                      <a:pPr lvl="0" algn="l" fontAlgn="t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Mgr. Petr Vaňous, Ph.D. 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4379">
                <a:tc>
                  <a:txBody>
                    <a:bodyPr/>
                    <a:lstStyle/>
                    <a:p>
                      <a:pPr lvl="0" algn="l" fontAlgn="t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PhDr. Jan Lukeš 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1" algn="l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literatura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0473">
                <a:tc>
                  <a:txBody>
                    <a:bodyPr/>
                    <a:lstStyle/>
                    <a:p>
                      <a:pPr lvl="0" algn="l" fontAlgn="t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Mgr. Marcela Turečková 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4379">
                <a:tc>
                  <a:txBody>
                    <a:bodyPr/>
                    <a:lstStyle/>
                    <a:p>
                      <a:pPr lvl="0" algn="l" fontAlgn="t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doc. </a:t>
                      </a:r>
                      <a:r>
                        <a:rPr lang="cs-CZ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MgA</a:t>
                      </a: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. Ivo </a:t>
                      </a:r>
                      <a:r>
                        <a:rPr lang="cs-CZ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Mathé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1" algn="l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audiovizuální umění (film a video)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4379">
                <a:tc>
                  <a:txBody>
                    <a:bodyPr/>
                    <a:lstStyle/>
                    <a:p>
                      <a:pPr lvl="0" algn="l" fontAlgn="t"/>
                      <a:r>
                        <a:rPr lang="cs-CZ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MgA</a:t>
                      </a: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. Vratislav Šlajer 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1775">
                <a:tc>
                  <a:txBody>
                    <a:bodyPr/>
                    <a:lstStyle/>
                    <a:p>
                      <a:pPr lvl="0" algn="l" fontAlgn="t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Mgr. Mario Kubaš, Ph.D.</a:t>
                      </a:r>
                      <a:endParaRPr lang="cs-CZ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1" algn="l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ostatní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4379">
                <a:tc>
                  <a:txBody>
                    <a:bodyPr/>
                    <a:lstStyle/>
                    <a:p>
                      <a:pPr lvl="0" algn="l" fontAlgn="t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Mgr. Petr </a:t>
                      </a:r>
                      <a:r>
                        <a:rPr lang="cs-CZ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Vizina</a:t>
                      </a: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4379">
                <a:tc>
                  <a:txBody>
                    <a:bodyPr/>
                    <a:lstStyle/>
                    <a:p>
                      <a:pPr lvl="0" algn="l" fontAlgn="t"/>
                      <a:r>
                        <a:rPr lang="cs-CZ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Mgr. Veronika Bednářová, M. A. 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vl="1"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profilové festivaly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9325109"/>
                  </a:ext>
                </a:extLst>
              </a:tr>
              <a:tr h="224379">
                <a:tc>
                  <a:txBody>
                    <a:bodyPr/>
                    <a:lstStyle/>
                    <a:p>
                      <a:pPr lvl="0" algn="l" fontAlgn="t"/>
                      <a:r>
                        <a:rPr lang="cs-CZ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Mgr. Vlastimil Ježek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vl="1" algn="l" fontAlgn="ctr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0128296"/>
                  </a:ext>
                </a:extLst>
              </a:tr>
              <a:tr h="224379">
                <a:tc>
                  <a:txBody>
                    <a:bodyPr/>
                    <a:lstStyle/>
                    <a:p>
                      <a:pPr lvl="0" algn="l" fontAlgn="t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Tamara Hegerová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tajemnice, oddělení kultury KUC MHMP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0473">
                <a:tc>
                  <a:txBody>
                    <a:bodyPr/>
                    <a:lstStyle/>
                    <a:p>
                      <a:pPr lvl="0" algn="l" fontAlgn="t"/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MgA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. Kateřina Hakenová 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tajemnice, vedoucí oddělení kultury KUC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5577"/>
      </p:ext>
    </p:extLst>
  </p:cSld>
  <p:clrMapOvr>
    <a:masterClrMapping/>
  </p:clrMapOvr>
</p:sld>
</file>

<file path=ppt/theme/theme1.xml><?xml version="1.0" encoding="utf-8"?>
<a:theme xmlns:a="http://schemas.openxmlformats.org/drawingml/2006/main" name="Tmava">
  <a:themeElements>
    <a:clrScheme name="PrahaPPT_pos">
      <a:dk1>
        <a:srgbClr val="000000"/>
      </a:dk1>
      <a:lt1>
        <a:srgbClr val="FFFFFF"/>
      </a:lt1>
      <a:dk2>
        <a:srgbClr val="001871"/>
      </a:dk2>
      <a:lt2>
        <a:srgbClr val="FFFFFF"/>
      </a:lt2>
      <a:accent1>
        <a:srgbClr val="C81428"/>
      </a:accent1>
      <a:accent2>
        <a:srgbClr val="EF9600"/>
      </a:accent2>
      <a:accent3>
        <a:srgbClr val="6A2C3E"/>
      </a:accent3>
      <a:accent4>
        <a:srgbClr val="00B140"/>
      </a:accent4>
      <a:accent5>
        <a:srgbClr val="0057B8"/>
      </a:accent5>
      <a:accent6>
        <a:srgbClr val="C83737"/>
      </a:accent6>
      <a:hlink>
        <a:srgbClr val="0096FF"/>
      </a:hlink>
      <a:folHlink>
        <a:srgbClr val="75787B"/>
      </a:folHlink>
    </a:clrScheme>
    <a:fontScheme name="Nordic_negati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39A0D0D7-44C4-46E2-BE30-9C1B800E9981}" vid="{E474D25C-F3B5-4610-9821-BDCFF3B5703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Tmava</Template>
  <TotalTime>9587</TotalTime>
  <Words>544</Words>
  <Application>Microsoft Office PowerPoint</Application>
  <PresentationFormat>Předvádění na obrazovce (4:3)</PresentationFormat>
  <Paragraphs>97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Times New Roman</vt:lpstr>
      <vt:lpstr>Wingdings</vt:lpstr>
      <vt:lpstr>Tmava</vt:lpstr>
      <vt:lpstr>Kulturní dotace  na rok 2024 a víceleté 2025 - 2028</vt:lpstr>
      <vt:lpstr>Harmonogram Programu podpory</vt:lpstr>
      <vt:lpstr>Dotační řízení v oblasti kultury a umění na rok 2024</vt:lpstr>
      <vt:lpstr>Nejdůležitější změny</vt:lpstr>
      <vt:lpstr>Vývoj finanční podpory dle oborů</vt:lpstr>
      <vt:lpstr>Vývoj podpory jednoletých a víceletých dotací</vt:lpstr>
      <vt:lpstr>2024: podíly jednoletých dotací dle oborů</vt:lpstr>
      <vt:lpstr>2024: podíly dotací jednoletých i víceletých dle oborů</vt:lpstr>
      <vt:lpstr>17ti členná odborná komise</vt:lpstr>
      <vt:lpstr>   Děkuji za pozornost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Vítězslav Mareš</dc:creator>
  <cp:lastModifiedBy>Svobodová Grossová Lenka (MHMP, KUC)</cp:lastModifiedBy>
  <cp:revision>103</cp:revision>
  <cp:lastPrinted>2020-12-03T09:17:01Z</cp:lastPrinted>
  <dcterms:created xsi:type="dcterms:W3CDTF">2020-01-10T10:06:52Z</dcterms:created>
  <dcterms:modified xsi:type="dcterms:W3CDTF">2024-03-18T13:18:19Z</dcterms:modified>
</cp:coreProperties>
</file>