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3716000" cx="2438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vá strana">
  <p:cSld name="Textová strana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2739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b="1" i="0" sz="7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/>
          <p:nvPr>
            <p:ph idx="2" type="pic"/>
          </p:nvPr>
        </p:nvSpPr>
        <p:spPr>
          <a:xfrm>
            <a:off x="13741502" y="3140944"/>
            <a:ext cx="9000000" cy="900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" name="Google Shape;14;p2"/>
          <p:cNvSpPr txBox="1"/>
          <p:nvPr>
            <p:ph idx="3" type="body"/>
          </p:nvPr>
        </p:nvSpPr>
        <p:spPr>
          <a:xfrm>
            <a:off x="1083318" y="4294144"/>
            <a:ext cx="11969917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Arial"/>
              <a:buNone/>
              <a:defRPr b="1" i="0" sz="5200" u="sng" cap="none" strike="noStrike">
                <a:solidFill>
                  <a:srgbClr val="64CB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4" type="body"/>
          </p:nvPr>
        </p:nvSpPr>
        <p:spPr>
          <a:xfrm>
            <a:off x="1083318" y="5494977"/>
            <a:ext cx="11969750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5" type="body"/>
          </p:nvPr>
        </p:nvSpPr>
        <p:spPr>
          <a:xfrm>
            <a:off x="1084080" y="12893962"/>
            <a:ext cx="11969750" cy="40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CB9C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64CB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680">
          <p15:clr>
            <a:srgbClr val="FBAE40"/>
          </p15:clr>
        </p15:guide>
        <p15:guide id="2" pos="1216">
          <p15:clr>
            <a:srgbClr val="FBAE40"/>
          </p15:clr>
        </p15:guide>
        <p15:guide id="3" pos="14144">
          <p15:clr>
            <a:srgbClr val="FBAE40"/>
          </p15:clr>
        </p15:guide>
        <p15:guide id="4" orient="horz" pos="4320">
          <p15:clr>
            <a:srgbClr val="FBAE40"/>
          </p15:clr>
        </p15:guide>
        <p15:guide id="5" orient="horz" pos="2007">
          <p15:clr>
            <a:srgbClr val="FBAE40"/>
          </p15:clr>
        </p15:guide>
        <p15:guide id="6" orient="horz" pos="7336">
          <p15:clr>
            <a:srgbClr val="FBAE40"/>
          </p15:clr>
        </p15:guide>
        <p15:guide id="7" orient="horz" pos="7677">
          <p15:clr>
            <a:srgbClr val="FBAE40"/>
          </p15:clr>
        </p15:guide>
        <p15:guide id="8" orient="horz" pos="8380">
          <p15:clr>
            <a:srgbClr val="FBAE40"/>
          </p15:clr>
        </p15:guide>
        <p15:guide id="9" pos="491">
          <p15:clr>
            <a:srgbClr val="FBAE40"/>
          </p15:clr>
        </p15:guide>
        <p15:guide id="10" pos="14869">
          <p15:clr>
            <a:srgbClr val="FBAE40"/>
          </p15:clr>
        </p15:guide>
        <p15:guide id="11" orient="horz" pos="13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ová strana_odrážky">
  <p:cSld name="1_Textová strana_odrážk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2739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b="1" i="0" sz="7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/>
          <p:nvPr>
            <p:ph idx="2" type="pic"/>
          </p:nvPr>
        </p:nvSpPr>
        <p:spPr>
          <a:xfrm>
            <a:off x="13741502" y="3140944"/>
            <a:ext cx="9000000" cy="900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" name="Google Shape;20;p3"/>
          <p:cNvSpPr txBox="1"/>
          <p:nvPr>
            <p:ph idx="3" type="body"/>
          </p:nvPr>
        </p:nvSpPr>
        <p:spPr>
          <a:xfrm>
            <a:off x="1083318" y="4294144"/>
            <a:ext cx="11969917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Arial"/>
              <a:buNone/>
              <a:defRPr b="1" i="0" sz="5200" u="sng" cap="none" strike="noStrike">
                <a:solidFill>
                  <a:srgbClr val="64CB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1083318" y="5494977"/>
            <a:ext cx="11969750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2125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Char char="•"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5" type="body"/>
          </p:nvPr>
        </p:nvSpPr>
        <p:spPr>
          <a:xfrm>
            <a:off x="1084080" y="12893962"/>
            <a:ext cx="11969750" cy="40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CB9C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64CB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680">
          <p15:clr>
            <a:srgbClr val="FBAE40"/>
          </p15:clr>
        </p15:guide>
        <p15:guide id="2" pos="1216">
          <p15:clr>
            <a:srgbClr val="FBAE40"/>
          </p15:clr>
        </p15:guide>
        <p15:guide id="3" pos="14144">
          <p15:clr>
            <a:srgbClr val="FBAE40"/>
          </p15:clr>
        </p15:guide>
        <p15:guide id="4" orient="horz" pos="4320">
          <p15:clr>
            <a:srgbClr val="FBAE40"/>
          </p15:clr>
        </p15:guide>
        <p15:guide id="5" orient="horz" pos="2007">
          <p15:clr>
            <a:srgbClr val="FBAE40"/>
          </p15:clr>
        </p15:guide>
        <p15:guide id="6" orient="horz" pos="7336">
          <p15:clr>
            <a:srgbClr val="FBAE40"/>
          </p15:clr>
        </p15:guide>
        <p15:guide id="7" orient="horz" pos="7677">
          <p15:clr>
            <a:srgbClr val="FBAE40"/>
          </p15:clr>
        </p15:guide>
        <p15:guide id="8" orient="horz" pos="8380">
          <p15:clr>
            <a:srgbClr val="FBAE40"/>
          </p15:clr>
        </p15:guide>
        <p15:guide id="9" pos="491">
          <p15:clr>
            <a:srgbClr val="FBAE40"/>
          </p15:clr>
        </p15:guide>
        <p15:guide id="10" pos="14869">
          <p15:clr>
            <a:srgbClr val="FBAE40"/>
          </p15:clr>
        </p15:guide>
        <p15:guide id="11" orient="horz" pos="13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ová strana_číslování">
  <p:cSld name="2_Textová strana_číslování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2739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b="1" i="0" sz="7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/>
          <p:nvPr>
            <p:ph idx="2" type="pic"/>
          </p:nvPr>
        </p:nvSpPr>
        <p:spPr>
          <a:xfrm>
            <a:off x="13741502" y="3140944"/>
            <a:ext cx="9000000" cy="900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1083318" y="4294144"/>
            <a:ext cx="11969917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Arial"/>
              <a:buNone/>
              <a:defRPr b="1" i="0" sz="5200" u="sng" cap="none" strike="noStrike">
                <a:solidFill>
                  <a:srgbClr val="64CB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4" type="body"/>
          </p:nvPr>
        </p:nvSpPr>
        <p:spPr>
          <a:xfrm>
            <a:off x="1083318" y="5494977"/>
            <a:ext cx="11969750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2125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Calibri"/>
              <a:buAutoNum type="arabicPeriod"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5" type="body"/>
          </p:nvPr>
        </p:nvSpPr>
        <p:spPr>
          <a:xfrm>
            <a:off x="1084080" y="12893962"/>
            <a:ext cx="11969750" cy="40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CB9C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64CB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680">
          <p15:clr>
            <a:srgbClr val="FBAE40"/>
          </p15:clr>
        </p15:guide>
        <p15:guide id="2" pos="1216">
          <p15:clr>
            <a:srgbClr val="FBAE40"/>
          </p15:clr>
        </p15:guide>
        <p15:guide id="3" pos="14144">
          <p15:clr>
            <a:srgbClr val="FBAE40"/>
          </p15:clr>
        </p15:guide>
        <p15:guide id="4" orient="horz" pos="4320">
          <p15:clr>
            <a:srgbClr val="FBAE40"/>
          </p15:clr>
        </p15:guide>
        <p15:guide id="5" orient="horz" pos="2007">
          <p15:clr>
            <a:srgbClr val="FBAE40"/>
          </p15:clr>
        </p15:guide>
        <p15:guide id="6" orient="horz" pos="7336">
          <p15:clr>
            <a:srgbClr val="FBAE40"/>
          </p15:clr>
        </p15:guide>
        <p15:guide id="7" orient="horz" pos="7677">
          <p15:clr>
            <a:srgbClr val="FBAE40"/>
          </p15:clr>
        </p15:guide>
        <p15:guide id="8" orient="horz" pos="8380">
          <p15:clr>
            <a:srgbClr val="FBAE40"/>
          </p15:clr>
        </p15:guide>
        <p15:guide id="9" pos="491">
          <p15:clr>
            <a:srgbClr val="FBAE40"/>
          </p15:clr>
        </p15:guide>
        <p15:guide id="10" pos="14869">
          <p15:clr>
            <a:srgbClr val="FBAE40"/>
          </p15:clr>
        </p15:guide>
        <p15:guide id="11" orient="horz" pos="1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rana s grafem 1">
  <p:cSld name="1_Strana s grafem 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053338" y="1500852"/>
            <a:ext cx="11999730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2739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b="1" i="0" sz="7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1083318" y="4294144"/>
            <a:ext cx="11969917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Arial"/>
              <a:buNone/>
              <a:defRPr b="1" i="0" sz="5200" u="sng" cap="none" strike="noStrike">
                <a:solidFill>
                  <a:srgbClr val="64CB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3" type="body"/>
          </p:nvPr>
        </p:nvSpPr>
        <p:spPr>
          <a:xfrm>
            <a:off x="1083318" y="5494977"/>
            <a:ext cx="11969750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4" type="body"/>
          </p:nvPr>
        </p:nvSpPr>
        <p:spPr>
          <a:xfrm>
            <a:off x="1084080" y="12893962"/>
            <a:ext cx="11969750" cy="40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CB9C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64CB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/>
          <p:nvPr>
            <p:ph idx="5" type="chart"/>
          </p:nvPr>
        </p:nvSpPr>
        <p:spPr>
          <a:xfrm>
            <a:off x="14136386" y="2623280"/>
            <a:ext cx="8573712" cy="9354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680">
          <p15:clr>
            <a:srgbClr val="FBAE40"/>
          </p15:clr>
        </p15:guide>
        <p15:guide id="2" pos="1216">
          <p15:clr>
            <a:srgbClr val="FBAE40"/>
          </p15:clr>
        </p15:guide>
        <p15:guide id="3" pos="14144">
          <p15:clr>
            <a:srgbClr val="FBAE40"/>
          </p15:clr>
        </p15:guide>
        <p15:guide id="4" orient="horz" pos="4320">
          <p15:clr>
            <a:srgbClr val="FBAE40"/>
          </p15:clr>
        </p15:guide>
        <p15:guide id="5" orient="horz" pos="2007">
          <p15:clr>
            <a:srgbClr val="FBAE40"/>
          </p15:clr>
        </p15:guide>
        <p15:guide id="6" orient="horz" pos="7336">
          <p15:clr>
            <a:srgbClr val="FBAE40"/>
          </p15:clr>
        </p15:guide>
        <p15:guide id="7" orient="horz" pos="7677">
          <p15:clr>
            <a:srgbClr val="FBAE40"/>
          </p15:clr>
        </p15:guide>
        <p15:guide id="8" orient="horz" pos="8380">
          <p15:clr>
            <a:srgbClr val="FBAE40"/>
          </p15:clr>
        </p15:guide>
        <p15:guide id="9" pos="491">
          <p15:clr>
            <a:srgbClr val="FBAE40"/>
          </p15:clr>
        </p15:guide>
        <p15:guide id="10" pos="14869">
          <p15:clr>
            <a:srgbClr val="FBAE40"/>
          </p15:clr>
        </p15:guide>
        <p15:guide id="11" orient="horz" pos="1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trana s grafem 1_číslování">
  <p:cSld name="2_Strana s grafem 1_číslování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053338" y="1500852"/>
            <a:ext cx="11999730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2739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  <a:defRPr b="1" i="0" sz="7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1083318" y="4294144"/>
            <a:ext cx="11969917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Arial"/>
              <a:buNone/>
              <a:defRPr b="1" i="0" sz="5200" u="sng" cap="none" strike="noStrike">
                <a:solidFill>
                  <a:srgbClr val="64CB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3" type="body"/>
          </p:nvPr>
        </p:nvSpPr>
        <p:spPr>
          <a:xfrm>
            <a:off x="1083318" y="5494977"/>
            <a:ext cx="11969750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2125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Calibri"/>
              <a:buAutoNum type="arabicPeriod"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  <a:defRPr b="0" i="0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4" type="body"/>
          </p:nvPr>
        </p:nvSpPr>
        <p:spPr>
          <a:xfrm>
            <a:off x="1084080" y="12893962"/>
            <a:ext cx="11969750" cy="40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CB9C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64CB9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/>
          <p:nvPr>
            <p:ph idx="5" type="chart"/>
          </p:nvPr>
        </p:nvSpPr>
        <p:spPr>
          <a:xfrm>
            <a:off x="14136386" y="2623280"/>
            <a:ext cx="8573712" cy="9354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680">
          <p15:clr>
            <a:srgbClr val="FBAE40"/>
          </p15:clr>
        </p15:guide>
        <p15:guide id="2" pos="1216">
          <p15:clr>
            <a:srgbClr val="FBAE40"/>
          </p15:clr>
        </p15:guide>
        <p15:guide id="3" pos="14144">
          <p15:clr>
            <a:srgbClr val="FBAE40"/>
          </p15:clr>
        </p15:guide>
        <p15:guide id="4" orient="horz" pos="4320">
          <p15:clr>
            <a:srgbClr val="FBAE40"/>
          </p15:clr>
        </p15:guide>
        <p15:guide id="5" orient="horz" pos="2007">
          <p15:clr>
            <a:srgbClr val="FBAE40"/>
          </p15:clr>
        </p15:guide>
        <p15:guide id="6" orient="horz" pos="7336">
          <p15:clr>
            <a:srgbClr val="FBAE40"/>
          </p15:clr>
        </p15:guide>
        <p15:guide id="7" orient="horz" pos="7677">
          <p15:clr>
            <a:srgbClr val="FBAE40"/>
          </p15:clr>
        </p15:guide>
        <p15:guide id="8" orient="horz" pos="8380">
          <p15:clr>
            <a:srgbClr val="FBAE40"/>
          </p15:clr>
        </p15:guide>
        <p15:guide id="9" pos="491">
          <p15:clr>
            <a:srgbClr val="FBAE40"/>
          </p15:clr>
        </p15:guide>
        <p15:guide id="10" pos="14869">
          <p15:clr>
            <a:srgbClr val="FBAE40"/>
          </p15:clr>
        </p15:guide>
        <p15:guide id="11" orient="horz" pos="13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Závěrečný snímek s poděkováním">
  <p:cSld name="1_Závěrečný snímek s poděkováním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sah obrázku Písmo, diagram, design&#10;&#10;Popis byl vytvořen automaticky"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>
            <p:ph idx="2" type="pic"/>
          </p:nvPr>
        </p:nvSpPr>
        <p:spPr>
          <a:xfrm>
            <a:off x="13332591" y="3384199"/>
            <a:ext cx="7200000" cy="7201833"/>
          </a:xfrm>
          <a:prstGeom prst="ellipse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/>
        </p:nvSpPr>
        <p:spPr>
          <a:xfrm>
            <a:off x="2757830" y="6739487"/>
            <a:ext cx="9403896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32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Montserrat"/>
              <a:buNone/>
            </a:pPr>
            <a:r>
              <a:rPr b="1" i="0" lang="cs-CZ" sz="9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Děkuji za vaši pozornost!</a:t>
            </a:r>
            <a:endParaRPr b="1" i="0" sz="9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2867012" y="10101536"/>
            <a:ext cx="9294714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CB9C"/>
              </a:buClr>
              <a:buSzPts val="2300"/>
              <a:buFont typeface="Montserrat"/>
              <a:buNone/>
            </a:pPr>
            <a:r>
              <a:rPr b="1" i="0" lang="cs-CZ" sz="2300" u="none" cap="none" strike="noStrike">
                <a:solidFill>
                  <a:srgbClr val="64CB9C"/>
                </a:solidFill>
                <a:latin typeface="Montserrat"/>
                <a:ea typeface="Montserrat"/>
                <a:cs typeface="Montserrat"/>
                <a:sym typeface="Montserrat"/>
              </a:rPr>
              <a:t>www.nadacepartnerstvi.cz</a:t>
            </a:r>
            <a:endParaRPr b="1" i="0" sz="2300" u="none" cap="none" strike="noStrike">
              <a:solidFill>
                <a:srgbClr val="64CB9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22655283" y="12719714"/>
            <a:ext cx="1282889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fld id="{00000000-1234-1234-1234-123412341234}" type="slidenum">
              <a:rPr b="0" i="0" lang="cs-CZ" sz="35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35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adapterraawards.cz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" type="body"/>
          </p:nvPr>
        </p:nvSpPr>
        <p:spPr>
          <a:xfrm>
            <a:off x="1053338" y="1500852"/>
            <a:ext cx="21369340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Adapterra Awards 2024 v číslech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8"/>
          <p:cNvSpPr txBox="1"/>
          <p:nvPr>
            <p:ph idx="3" type="body"/>
          </p:nvPr>
        </p:nvSpPr>
        <p:spPr>
          <a:xfrm>
            <a:off x="1083996" y="3081570"/>
            <a:ext cx="11969917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Montserrat"/>
              <a:buNone/>
            </a:pPr>
            <a:r>
              <a:rPr lang="cs-CZ"/>
              <a:t>Přihlášené projekty</a:t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1053338" y="3265902"/>
            <a:ext cx="22611569" cy="991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</a:pPr>
            <a:r>
              <a:t/>
            </a:r>
            <a:endParaRPr b="0" i="0" sz="41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71500" lvl="0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Char char="•"/>
            </a:pP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Celkem </a:t>
            </a:r>
            <a:r>
              <a:rPr b="1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77 přihlášek </a:t>
            </a: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| </a:t>
            </a:r>
            <a:r>
              <a:rPr b="1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 finálových </a:t>
            </a: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projektů</a:t>
            </a:r>
            <a:endParaRPr/>
          </a:p>
          <a:p>
            <a:pPr indent="-571500" lvl="0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Char char="•"/>
            </a:pP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Kategorie </a:t>
            </a:r>
            <a:r>
              <a:rPr b="1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Krajina</a:t>
            </a: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1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 finalistů </a:t>
            </a: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| 24 nominací</a:t>
            </a:r>
            <a:endParaRPr/>
          </a:p>
          <a:p>
            <a:pPr indent="-571500" lvl="0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Char char="•"/>
            </a:pP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Kategorie </a:t>
            </a:r>
            <a:r>
              <a:rPr b="1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Budovy</a:t>
            </a: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1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 finalistů </a:t>
            </a: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| 26 nominací</a:t>
            </a:r>
            <a:endParaRPr/>
          </a:p>
          <a:p>
            <a:pPr indent="-571500" lvl="0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Char char="•"/>
            </a:pP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Kategorie </a:t>
            </a:r>
            <a:r>
              <a:rPr b="1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Sídla</a:t>
            </a: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1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 finalistů </a:t>
            </a: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| 27 nominací</a:t>
            </a:r>
            <a:endParaRPr/>
          </a:p>
          <a:p>
            <a:pPr indent="-571500" lvl="0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Char char="•"/>
            </a:pP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Kategorie roku 2024 </a:t>
            </a:r>
            <a:r>
              <a:rPr b="1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Průmysl</a:t>
            </a: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b="1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 finalisté </a:t>
            </a: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| 8 nominací</a:t>
            </a:r>
            <a:endParaRPr/>
          </a:p>
          <a:p>
            <a:pPr indent="-571500" lvl="0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Char char="•"/>
            </a:pP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Speciální ocenění: </a:t>
            </a:r>
            <a:r>
              <a:rPr b="1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Odpovědná energetika </a:t>
            </a: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(projekt s nejkvalitnějším technickým řešením energetického hospodářství)</a:t>
            </a:r>
            <a:endParaRPr/>
          </a:p>
          <a:p>
            <a:pPr indent="-307975" lvl="0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</a:pPr>
            <a:r>
              <a:t/>
            </a:r>
            <a:endParaRPr b="0" i="0" sz="41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7975" lvl="0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</a:pPr>
            <a:r>
              <a:t/>
            </a:r>
            <a:endParaRPr b="0" i="0" sz="41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71500" lvl="0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Char char="•"/>
            </a:pP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 8. 2024 –15. 10. 2024 –  </a:t>
            </a:r>
            <a:r>
              <a:rPr b="1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Online hlasování veřejnosti o Cenu sympatie na webu </a:t>
            </a:r>
            <a:r>
              <a:rPr b="1" i="0" lang="cs-CZ" sz="415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www.adapterraawards.cz</a:t>
            </a:r>
            <a:endParaRPr b="1" i="0" sz="41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71500" lvl="0" marL="8001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Char char="•"/>
            </a:pPr>
            <a: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6. 11. 2024 – Konference a slavnostní vyhlášení vítězů v Praze </a:t>
            </a:r>
            <a:endParaRPr/>
          </a:p>
          <a:p>
            <a: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50"/>
              <a:buFont typeface="Arial"/>
              <a:buNone/>
            </a:pPr>
            <a:br>
              <a:rPr b="0" i="0" lang="cs-CZ" sz="415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415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10922000" y="7450138"/>
            <a:ext cx="2438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 txBox="1"/>
          <p:nvPr>
            <p:ph idx="3" type="body"/>
          </p:nvPr>
        </p:nvSpPr>
        <p:spPr>
          <a:xfrm>
            <a:off x="1053338" y="9787442"/>
            <a:ext cx="11969917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Montserrat"/>
              <a:buNone/>
            </a:pPr>
            <a:r>
              <a:rPr lang="cs-CZ"/>
              <a:t>Harmonogram soutěže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Montserrat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Montserrat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Montserrat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Montserrat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Montserrat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Montserrat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CB9C"/>
              </a:buClr>
              <a:buSzPts val="5200"/>
              <a:buFont typeface="Montserrat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Zelená střecha na ZŠ Úprkova v H. Králové</a:t>
            </a:r>
            <a:endParaRPr/>
          </a:p>
        </p:txBody>
      </p:sp>
      <p:sp>
        <p:nvSpPr>
          <p:cNvPr id="126" name="Google Shape;126;p17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4000"/>
              <a:t>Kde jinde než na ekoškole by se měli žáci učit na zelené střeše, která sama o sobě pozitivně připravuje své okolí na změnu klimatu? Díky přístavbě nového patra mohla taková učebna vzniknout na základní škole Úprkova v Hradci Králové, která se mezinárodním titulem Ekoškola pyšní. Díky šetrnému hospodaření s vodou a intenzivní zelené střešní zahradě město reaguje na problém dlouhodobého sucha a tepelného ostrova. Střecha se stala oblíbeným relaxačním místem a prostorem nejen pro výuku a setkávání žáků, ale i odborné semináře.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Pavilon environmentálních studií ČZU</a:t>
            </a:r>
            <a:endParaRPr/>
          </a:p>
        </p:txBody>
      </p:sp>
      <p:sp>
        <p:nvSpPr>
          <p:cNvPr id="134" name="Google Shape;134;p18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4000"/>
              <a:t>Česká zemědělská univerzita rozšířila svůj rozsáhlý kampus o Pavilon environmentálních studií. Stejně jako všechny nové budovy v kampusu je pavilon postavený s ohledem na rychle se měnící klimatické podmínky. Dominantou je zelená fasáda osázená bezmála 12 300 rostlinami, navíc doplněná o sofistikovaný systém hospodaření s dešťovou vodou. Vše bylo navrženo tak, aby zde mohl probíhat plnohodnotný výzkum a výuka, a to i na budově samotné.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Administrativní budova FORTEMIX Paskov</a:t>
            </a:r>
            <a:endParaRPr/>
          </a:p>
        </p:txBody>
      </p:sp>
      <p:sp>
        <p:nvSpPr>
          <p:cNvPr id="142" name="Google Shape;142;p19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3600"/>
              <a:t>Rekonstrukce a přístavba administrativní budovy FORTEMIX Paskov přináší inovativní a ekologický přístup k architektuře v průmyslovém odvětví. V tradičním průmyslovém prostředí, kde dominuje spíše funkčnost a nízké náklady, se tento projekt vyznačuje snahou o udržitelnost i estetickou hodnotu. Využití recyklovaných materiálů a zelených řešení nejen šetří zdroje, ale také vytváří příjemné pracovní prostředí, které se stalo oblíbeným místem pro zaměstnance. Projekt klade důraz na ekologickou uvědomělost a hospodaření s přírodními zdroji, což z něj činí vzorový příklad moderní a odpovědné výstavby nejen v průmyslu.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Rezidence Císařská Vinice</a:t>
            </a:r>
            <a:endParaRPr/>
          </a:p>
        </p:txBody>
      </p:sp>
      <p:sp>
        <p:nvSpPr>
          <p:cNvPr id="150" name="Google Shape;150;p20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3600"/>
              <a:t>Na pražské lokalitě Císařka, poblíž parku Ladronka, vyrostlo nové rezidenční bydlení Císařská Vinice. Z dříve oploceného a nevyužívaného areálu tvořeného převážně neudržovanými plochami zeleně vytvořila společnost JRD moderní místo pro život. Vybudovala zde bytové domy a vily. Jelikož se historicky v lokalitě pěstovalo víno, nese každá budova název podle vinné odrůdy jako Merlot, Pinot, či Malbec. Kromě pasivního standardu budovy pracují se vzduchotechnikou, zdobí je zelené střechy, fotovoltaika a středový park s vinicí, což obyvatelům přináší všechny aspekty zdravého bydlení.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Rozšíření Sonnentoru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o ekologickou budovu Solis </a:t>
            </a:r>
            <a:endParaRPr/>
          </a:p>
        </p:txBody>
      </p:sp>
      <p:sp>
        <p:nvSpPr>
          <p:cNvPr id="158" name="Google Shape;158;p21"/>
          <p:cNvSpPr txBox="1"/>
          <p:nvPr>
            <p:ph idx="4" type="body"/>
          </p:nvPr>
        </p:nvSpPr>
        <p:spPr>
          <a:xfrm>
            <a:off x="1053338" y="51997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3600"/>
              <a:t>V obci Čejkovice na Hodonínsku již přes třicet let působí firma Sonnentor, známá svým ikonickým logem smějícího se slunce. Specializuje se na výrobu čajů a koření v biokvalitě, ale zároveň se stala oblíbeným turistickým cílem jižní Moravy. Interaktivní exkurze ročně přilákají desetitisíce návštěvníků. Nedávno se areál firmy rozrostl o novou budovu Solis, která je nejen moderní a esteticky působivá, ale také splňuje ty nejpřísnější ekologické standardy dnešní doby. Jít příkladem v udržitelném přístupu nejen v podnikání považují ve firmě za svou povinnost.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4" name="Google Shape;164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Udržitelná výkrmna prasat</a:t>
            </a:r>
            <a:endParaRPr/>
          </a:p>
        </p:txBody>
      </p:sp>
      <p:sp>
        <p:nvSpPr>
          <p:cNvPr id="166" name="Google Shape;166;p22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3200"/>
              <a:t>Zemědělské družstvo Unčovice ukazuje, že i zemědělská a živočišná výroba se dá provozovat inovativně a šetrně k životnímu prostředí. Stáj pro výkrm prasat v Rozvadovicích je toho důkazem. V družstvu se věnují nejen rostlinné výrobě, ale jako jedni z mála na Olomoucku chovají prasata, ale i krávy. Podle filozofie družstva pouze kombinace rostlinné a živočišné výroby je cestou k udržitelnému zemědělství: do půdy se navrací organické látky v podobě hnoje a půda se tak udržuje živá, zvířata krmí z vlastních rostlinných zdrojů. A tím to pro zemědělce z Unčovic nekončí. Nová výkrmna prasat je navíc postavená s ohledem na měnící se klimatické podmínky. Provoz stáje spoléhá na obnovitelné zdroje energie a šetrně hospodaří s dešťovou vodou. Tu ze střech sbírají do povrchových lagun, odkud ji posléze čerpají do pračky vzduchu, díky které se do okolí výkrmny neline téměř žádný zápach. 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Keltský a Mlynářský park</a:t>
            </a:r>
            <a:br>
              <a:rPr lang="cs-CZ"/>
            </a:br>
            <a:r>
              <a:rPr lang="cs-CZ"/>
              <a:t>v Dolních Břežanech </a:t>
            </a:r>
            <a:endParaRPr/>
          </a:p>
        </p:txBody>
      </p:sp>
      <p:sp>
        <p:nvSpPr>
          <p:cNvPr id="174" name="Google Shape;174;p23"/>
          <p:cNvSpPr txBox="1"/>
          <p:nvPr>
            <p:ph idx="4" type="body"/>
          </p:nvPr>
        </p:nvSpPr>
        <p:spPr>
          <a:xfrm>
            <a:off x="1053338" y="5016346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3200"/>
              <a:t>Dolní Břežany, oblíbená rezidenční čtvrť nedaleko Prahy, se pyšní novými centrálními parky, které nejen poskytují klidovou a relaxační zónu, ale také nesou hluboký symbolický význam. Keltský a Mlynářský park vznikly na místě bývalé skládky. Základní kompoziční motiv celého prostoru tvoří pravotočivá spirála, symbol keltské kultury, v jejímž středu se nachází Hnízdo, znázorňující čtyři světové strany a roční období. Do tohoto centrálního místa vedou cesty s bránami, symbolicky oddělujícími vnější a vnitřní svět. Na kopci je vztyčen keltský kříž, symbolizující spojení starého a nového, materiálního a spiritistického světa. Autoři navrhli parky tak, aby upozorňovaly na hierarchii hodnot, pomíjivost života, toleranci a pokoru. Doplňují je upravené vodní plochy i výsadby stromů.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Lesopark pod Kalichem v Sušici</a:t>
            </a:r>
            <a:endParaRPr/>
          </a:p>
        </p:txBody>
      </p:sp>
      <p:sp>
        <p:nvSpPr>
          <p:cNvPr id="182" name="Google Shape;182;p24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3600"/>
              <a:t>Lesopark v Sušici vznikl na místě bývalého vojenského prostoru a doplňuje dynamicky se rozvíjející rezidenční oblast. Po rozsáhlé úpravě havarijního lesního porostu v parku zůstaly zdravé stromy, zatímco zbytek území byl upraven hlubokou lesní frézou a zatravněn pro snadnější údržbu. Současně probíhalo plánování vodohospodářských a protipovodňových úprav, které byly pečlivě zakomponovány do návrhu nového lesoparku. Nyní jej zdobí kaskáda poldrů, zídek, původních studen a doplněná výsadba stromů. Projekt tak kromě protipovodňové ochrany a obnovy přírody nabízí také nové rekreační možnosti pro místní obyvatele a návštěvníky.</a:t>
            </a:r>
            <a:endParaRPr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Kompletní zelená proměna města Úvaly</a:t>
            </a:r>
            <a:endParaRPr/>
          </a:p>
        </p:txBody>
      </p:sp>
      <p:sp>
        <p:nvSpPr>
          <p:cNvPr id="190" name="Google Shape;190;p25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3500"/>
              <a:t>Město Úvaly se vydalo na ambiciózní cestu plošné zelené proměny, čímž se stává vzorovým příkladem v zavádění adaptační strategie na změnu klimatu v městském prostředí. Před touto proměnou město nijak nevyčnívalo – plochy zeleně byly podprůměrné a neudržované, staré stromy dožívaly a nové výsadby byly vzácné, nekoncepční a často nevhodně zvolené. Dnes, v souladu s Generelem zeleně a Strategickým plánem rozvoje zeleně města Úvaly, se město systematicky transformuje v zelené, adaptované a příjemné místo k žití. Moderní trendy zahrnují hospodaření s dešťovou vodou, úspornější údržbu zeleně a výsadbu rostlin odolných vůči změně klimatu i nehostinnému městskému prostředí.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Park Zdeňka Kopala v Litomyšli</a:t>
            </a:r>
            <a:endParaRPr/>
          </a:p>
        </p:txBody>
      </p:sp>
      <p:sp>
        <p:nvSpPr>
          <p:cNvPr id="198" name="Google Shape;198;p26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3600"/>
              <a:t>Dlouhodobá příprava nového domova seniorů v Litomyšli přinesla potřebu zajistit účinnou protipovodňovou ochranu území. Po několika studiích a návrzích řešení nakonec autoři namísto klasického velkého poldru zvolili soustavu průlehů harmonicky zasazených do svahu. Díky nim se daří nejen ochránit území před erozí a povodněmi, které dříve ohrožovaly okolní bytové domy a ohrožovaly by i nový domov seniorů, ale vytvořit i nový park bohatý na pěší stezky, výsadby stromů a další přírodní prvky. Park je ukázkou, jak lze technická opatření udělat tak, aby výrazně nezasahovala do okolní přírody.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" name="Google Shape;60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>
            <p:ph idx="3" type="body"/>
          </p:nvPr>
        </p:nvSpPr>
        <p:spPr>
          <a:xfrm>
            <a:off x="1083318" y="3140944"/>
            <a:ext cx="14600630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Rašeliniště Horní Borková</a:t>
            </a:r>
            <a:endParaRPr/>
          </a:p>
        </p:txBody>
      </p:sp>
      <p:sp>
        <p:nvSpPr>
          <p:cNvPr id="62" name="Google Shape;62;p9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/>
              <a:t>Velkoplošných revitalizací v Česku mnoho nemáme a obnova rašeliniště v přírodní rezervaci Horní Borková je skvělým příkladem. Toto místo nacházející se v údolí Vltavy se v důsledku necitlivého lidského zásahu potýkalo s řadou problémů – především vysušením a poklesem biodiverzity. Revitalizační opatření pomohlo k obnově vodního režimu a podpořilo výskyt ohroženého tetřívka obecného a dalších vzácných druhů živočichů. </a:t>
            </a:r>
            <a:br>
              <a:rPr lang="cs-CZ"/>
            </a:b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Přeměna lomu Svaté Anny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v přírodní zahradu</a:t>
            </a:r>
            <a:endParaRPr/>
          </a:p>
        </p:txBody>
      </p:sp>
      <p:sp>
        <p:nvSpPr>
          <p:cNvPr id="206" name="Google Shape;206;p27"/>
          <p:cNvSpPr txBox="1"/>
          <p:nvPr>
            <p:ph idx="4" type="body"/>
          </p:nvPr>
        </p:nvSpPr>
        <p:spPr>
          <a:xfrm>
            <a:off x="1053338" y="5016346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4000"/>
              <a:t>Přírodní zahrada v lomu Svatá Anna v Táboře pod vrcholem Měšického vrchu a kapličkou sv. Anny začal jako sen Viktora Mačury. V roce 2013 spatřil v zanedbaném a odpadky zavaleném lomu potenciál. Společně s rodinou se pustil do náročné práce – ručně vysekávali trní, křoví a bylinné nálety. Sbírali a třídili neuvěřitelné množství odpadu, který se zde hromadil po desetiletí, a citlivě čistili jezírka od starého železa a dalších reliktů minulosti.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Zahrada Panorama</a:t>
            </a:r>
            <a:endParaRPr/>
          </a:p>
        </p:txBody>
      </p:sp>
      <p:sp>
        <p:nvSpPr>
          <p:cNvPr id="214" name="Google Shape;214;p28"/>
          <p:cNvSpPr txBox="1"/>
          <p:nvPr>
            <p:ph idx="4" type="body"/>
          </p:nvPr>
        </p:nvSpPr>
        <p:spPr>
          <a:xfrm>
            <a:off x="1083318" y="4273396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3600"/>
              <a:t>Manželé Halamovi, vášniví zahradníci a majitelé zahradnické firmy DIKÉ zahrady, dlouho hledali vhodný pozemek nejen pro bydlení, ale především pro realizaci velké zahrady. Nakonec našli – na bývalém řepkovém poli na mírně svažité ploše trpící půdní i větrnou erozí s výhledem na Trosky. Vytvořili krásnou a užitečnou zahradu o výměře 17 500 metrů čtverečních, která doplňuje moderní a udržitelnou architekturu rodinného sídla. Nechybí zelená střecha, hospodaření s vodou, extenzivní seč a další šetrné postupy a technologie. Zahrada neslouží jen pro osobní účely, ale také jako živé a praktické portfolio pro potenciální zákazníky rodinné firmy.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Renaturace mokřadního potoka u Adolfova</a:t>
            </a:r>
            <a:endParaRPr/>
          </a:p>
        </p:txBody>
      </p:sp>
      <p:sp>
        <p:nvSpPr>
          <p:cNvPr id="70" name="Google Shape;70;p10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/>
              <a:t>Nechme přírodu pracovat, sama si najde svoji cestu. Tak by mohlo znít motto projektu, který si vytyčil za cíl obnovu napřímeného potoka v Krušných horách. Autoři zvolili přirozený způsob revitalizace – technicky upravený potok nechali zasypat a ponechali tok, aby si našel nová menší koryta, tvořil tůňky a mokřady. Díky tomu v lokalitě nyní dochází k podpoře biodiverzity, zabránění vysychání a rychlému odtoku vody z krajiny.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Revitalizace mokřadů v KRNAP</a:t>
            </a:r>
            <a:endParaRPr/>
          </a:p>
        </p:txBody>
      </p:sp>
      <p:sp>
        <p:nvSpPr>
          <p:cNvPr id="78" name="Google Shape;78;p11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/>
              <a:t>Zvýšení retence vody v krajině, nastartování procesu vzniku či rozšíření ploch původních rašelinišť a podpora biodiverzity. To jsou hlavní přínosy povedené revitalizace pramenné oblasti v Krkonošském národním parku na území Královéhradeckého a Libereckého kraje. Obnovené ekosystémy jsou nyní životadárným domovem nejrůznějších druhů mokřadní vegetace i živočichů, mimo jiné teď poskytují vylepšené prostředí ohroženému tetřívkovi obecnému.</a:t>
            </a:r>
            <a:br>
              <a:rPr lang="cs-CZ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Revitalizace pramenné části Černého potoka</a:t>
            </a:r>
            <a:endParaRPr/>
          </a:p>
        </p:txBody>
      </p:sp>
      <p:sp>
        <p:nvSpPr>
          <p:cNvPr id="86" name="Google Shape;86;p12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3600"/>
              <a:t>Vraťme se na okamžik o bezmála 50 let zpátky do historie. Vzduch znečištěný tehdejší činností hnědouhelných elektráren oslabil lesy v Jizerských horách. Vlivem následné kůrovcové kalamity zažily plošný rozpad, který mělo zvrátit budování lesních odvodňovacích sítí. Ty dnes ale pozbývají svůj původní účel. Naopak – v důsledku změny klimatu je potřeba vodu v krajině zadržet a obnovit přirozený vodní režim. A to zvláště v Jizerských horách, kde rychle roste riziko povodní při deštích. Podařilo se to díky několikaleté revitalizaci pramenné části Černého potoka poblíž Smědavské hory.</a:t>
            </a:r>
            <a:br>
              <a:rPr lang="cs-CZ"/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Revitalizace přírodní rezervace Maršálka</a:t>
            </a:r>
            <a:endParaRPr/>
          </a:p>
        </p:txBody>
      </p:sp>
      <p:sp>
        <p:nvSpPr>
          <p:cNvPr id="94" name="Google Shape;94;p13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/>
              <a:t>Díky několikaleté práci se v chráněné krajinné oblasti Železné hory splnil velký sen ochránců přírody. Za pomoci bagrů a další techniky se podařilo vrátit vodu do odvodněných luk přírodní rezervace a evropsky významné lokality Maršálka. Již po roce od dokončení se ukázalo, že byl projekt úspěšný. Vzácné tolije, orchideje prstnatce a tajemní plži vrkoči zde nyní mají opět vhodné podmínky k životu a mohou se šířit zpět do míst, odkud postupně vymizeli.</a:t>
            </a:r>
            <a:br>
              <a:rPr lang="cs-CZ"/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Obnova lužní krajiny v okolí Šakvic</a:t>
            </a:r>
            <a:endParaRPr/>
          </a:p>
        </p:txBody>
      </p:sp>
      <p:sp>
        <p:nvSpPr>
          <p:cNvPr id="102" name="Google Shape;102;p14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/>
              <a:t>Monotónní zemědělská krajina v okolí Šakvic je už minulostí. Díky úsilí bývalé paní starostky Drahomíry Dirgasové se podařilo vrátit do obce na jihu Moravy pestrost, obnovit biotop lužního lesa a nabídnout tak vhodné prostředí nejen pro ohrožené druhy rostlin a živočichů. Místní obyvatelé si po desítkách let mohou užívat čas v přírodě, mezi stromy, keři a vodními prvky.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Administrativní budova Kloboucká lesní</a:t>
            </a:r>
            <a:endParaRPr/>
          </a:p>
        </p:txBody>
      </p:sp>
      <p:sp>
        <p:nvSpPr>
          <p:cNvPr id="110" name="Google Shape;110;p15"/>
          <p:cNvSpPr txBox="1"/>
          <p:nvPr>
            <p:ph idx="4" type="body"/>
          </p:nvPr>
        </p:nvSpPr>
        <p:spPr>
          <a:xfrm>
            <a:off x="1053338" y="4399624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4000"/>
              <a:t>Budova Kloboucké lesní je navržená tak, aby udávala směr stavění budoucnosti. Ekologie, jednoduchost a střídmost v kombinaci s nejmodernějšími technologiemi – to vše vsazeno do prostředí přírodních prvků, zeleně a vody. Konstrukce je vyrobena výhradně z materiálu, který vzniká přímo na místě – na lince Kloboucké lesní, necelých 100 metrů od místa stavby. Je to nejprostší a nejstarší stavební materiál – dřevo. Způsob zpracování dřeva je však ryze současný. Použity jsou profily BSH – vlajková loď produktů společnosti.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1053338" y="1500852"/>
            <a:ext cx="13936826" cy="225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2739"/>
              </a:lnSpc>
              <a:spcBef>
                <a:spcPts val="0"/>
              </a:spcBef>
              <a:spcAft>
                <a:spcPts val="0"/>
              </a:spcAft>
              <a:buClr>
                <a:srgbClr val="004A38"/>
              </a:buClr>
              <a:buSzPts val="7300"/>
              <a:buFont typeface="Montserrat"/>
              <a:buNone/>
            </a:pPr>
            <a:r>
              <a:rPr b="1" lang="cs-CZ">
                <a:solidFill>
                  <a:srgbClr val="004A38"/>
                </a:solidFill>
                <a:latin typeface="Montserrat"/>
                <a:ea typeface="Montserrat"/>
                <a:cs typeface="Montserrat"/>
                <a:sym typeface="Montserrat"/>
              </a:rPr>
              <a:t>Finálové projekty</a:t>
            </a:r>
            <a:endParaRPr>
              <a:solidFill>
                <a:srgbClr val="004A3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0164" y="3439117"/>
            <a:ext cx="9000000" cy="900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>
            <p:ph idx="3" type="body"/>
          </p:nvPr>
        </p:nvSpPr>
        <p:spPr>
          <a:xfrm>
            <a:off x="1083318" y="3140944"/>
            <a:ext cx="15833082" cy="935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Centrum energetických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a environmentálních technologií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 txBox="1"/>
          <p:nvPr>
            <p:ph idx="4" type="body"/>
          </p:nvPr>
        </p:nvSpPr>
        <p:spPr>
          <a:xfrm>
            <a:off x="1083318" y="5016346"/>
            <a:ext cx="13179497" cy="648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150"/>
              <a:buNone/>
            </a:pPr>
            <a:r>
              <a:rPr lang="cs-CZ" sz="3600"/>
              <a:t>Moravskoslezský kraj patří mezi post-hornické regiony s velkým zastoupením těžkého průmyslu, vysokou ekologickou zátěží a specifickou ekonomickou a sociální strukturou. V tomto kontextu je potřeba kraj výrazně transformovat ve všech oblastech. Právě proto vznikají projekty jako Centrum energetických a environmentálních technologií Explorer (CEETe VŠB-TUO). Inovativní komplex se skládá z hlavní budovy a doplňkové budovy pro vodíkovou plnící stanici a navržen byl s ohledem na současné potřeby, ale i budoucí výzvy energetiky. Samotný areál pak úspěšně hospodaří s dešťovou vodou.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lastní návrh">
  <a:themeElements>
    <a:clrScheme name="NaP">
      <a:dk1>
        <a:srgbClr val="004A38"/>
      </a:dk1>
      <a:lt1>
        <a:srgbClr val="FFFFFF"/>
      </a:lt1>
      <a:dk2>
        <a:srgbClr val="64CB9C"/>
      </a:dk2>
      <a:lt2>
        <a:srgbClr val="C29B6D"/>
      </a:lt2>
      <a:accent1>
        <a:srgbClr val="EE8A10"/>
      </a:accent1>
      <a:accent2>
        <a:srgbClr val="A58CC3"/>
      </a:accent2>
      <a:accent3>
        <a:srgbClr val="473386"/>
      </a:accent3>
      <a:accent4>
        <a:srgbClr val="3B3427"/>
      </a:accent4>
      <a:accent5>
        <a:srgbClr val="1B587C"/>
      </a:accent5>
      <a:accent6>
        <a:srgbClr val="6B9F25"/>
      </a:accent6>
      <a:hlink>
        <a:srgbClr val="C29B6D"/>
      </a:hlink>
      <a:folHlink>
        <a:srgbClr val="C29B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