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3" r:id="rId1"/>
    <p:sldMasterId id="2147483693" r:id="rId2"/>
  </p:sldMasterIdLst>
  <p:notesMasterIdLst>
    <p:notesMasterId r:id="rId22"/>
  </p:notesMasterIdLst>
  <p:sldIdLst>
    <p:sldId id="525" r:id="rId3"/>
    <p:sldId id="517" r:id="rId4"/>
    <p:sldId id="302" r:id="rId5"/>
    <p:sldId id="524" r:id="rId6"/>
    <p:sldId id="310" r:id="rId7"/>
    <p:sldId id="303" r:id="rId8"/>
    <p:sldId id="312" r:id="rId9"/>
    <p:sldId id="532" r:id="rId10"/>
    <p:sldId id="311" r:id="rId11"/>
    <p:sldId id="313" r:id="rId12"/>
    <p:sldId id="526" r:id="rId13"/>
    <p:sldId id="528" r:id="rId14"/>
    <p:sldId id="529" r:id="rId15"/>
    <p:sldId id="530" r:id="rId16"/>
    <p:sldId id="531" r:id="rId17"/>
    <p:sldId id="521" r:id="rId18"/>
    <p:sldId id="257" r:id="rId19"/>
    <p:sldId id="527" r:id="rId20"/>
    <p:sldId id="275" r:id="rId21"/>
  </p:sldIdLst>
  <p:sldSz cx="9144000" cy="6858000" type="screen4x3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884FD31A-5414-4EFE-90F6-74F70E6E0478}">
          <p14:sldIdLst>
            <p14:sldId id="525"/>
          </p14:sldIdLst>
        </p14:section>
        <p14:section name="Oddíl bez názvu" id="{B04CDE1C-CC22-44DA-BBD8-9E1C351356AE}">
          <p14:sldIdLst>
            <p14:sldId id="517"/>
            <p14:sldId id="302"/>
            <p14:sldId id="524"/>
            <p14:sldId id="310"/>
            <p14:sldId id="303"/>
            <p14:sldId id="312"/>
            <p14:sldId id="532"/>
            <p14:sldId id="311"/>
            <p14:sldId id="313"/>
            <p14:sldId id="526"/>
            <p14:sldId id="528"/>
            <p14:sldId id="529"/>
            <p14:sldId id="530"/>
            <p14:sldId id="531"/>
            <p14:sldId id="521"/>
            <p14:sldId id="257"/>
            <p14:sldId id="527"/>
            <p14:sldId id="27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56BC"/>
    <a:srgbClr val="C00000"/>
    <a:srgbClr val="0057B8"/>
    <a:srgbClr val="FFFF00"/>
    <a:srgbClr val="7A283C"/>
    <a:srgbClr val="00B331"/>
    <a:srgbClr val="E90C24"/>
    <a:srgbClr val="FF9700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Světlý styl 2 – zvýraznění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B1032C-EA38-4F05-BA0D-38AFFFC7BED3}" styleName="Světlý styl 3 – zvýraznění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51" autoAdjust="0"/>
    <p:restoredTop sz="62213" autoAdjust="0"/>
  </p:normalViewPr>
  <p:slideViewPr>
    <p:cSldViewPr snapToGrid="0" showGuides="1">
      <p:cViewPr varScale="1">
        <p:scale>
          <a:sx n="38" d="100"/>
          <a:sy n="38" d="100"/>
        </p:scale>
        <p:origin x="1312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1" d="100"/>
          <a:sy n="111" d="100"/>
        </p:scale>
        <p:origin x="4888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Se&#353;it2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930031016237911E-2"/>
          <c:y val="7.9723646224510766E-2"/>
          <c:w val="0.90876436781609204"/>
          <c:h val="0.8907740974376664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List1!$C$1</c:f>
              <c:strCache>
                <c:ptCount val="1"/>
                <c:pt idx="0">
                  <c:v>alokace</c:v>
                </c:pt>
              </c:strCache>
            </c:strRef>
          </c:tx>
          <c:spPr>
            <a:noFill/>
            <a:ln w="25400" cap="flat" cmpd="sng" algn="ctr">
              <a:solidFill>
                <a:schemeClr val="accent1"/>
              </a:solidFill>
              <a:miter lim="800000"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 w="25400" cap="flat" cmpd="sng" algn="ctr">
                <a:noFill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1-1073-4646-83BA-9E8BD80C98AD}"/>
              </c:ext>
            </c:extLst>
          </c:dPt>
          <c:dPt>
            <c:idx val="1"/>
            <c:invertIfNegative val="0"/>
            <c:bubble3D val="0"/>
            <c:spPr>
              <a:solidFill>
                <a:srgbClr val="FFC000"/>
              </a:solidFill>
              <a:ln w="25400" cap="flat" cmpd="sng" algn="ctr">
                <a:noFill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3-1073-4646-83BA-9E8BD80C98AD}"/>
              </c:ext>
            </c:extLst>
          </c:dPt>
          <c:dPt>
            <c:idx val="2"/>
            <c:invertIfNegative val="0"/>
            <c:bubble3D val="0"/>
            <c:spPr>
              <a:solidFill>
                <a:srgbClr val="92D050"/>
              </a:solidFill>
              <a:ln w="25400" cap="flat" cmpd="sng" algn="ctr">
                <a:noFill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5-1073-4646-83BA-9E8BD80C98AD}"/>
              </c:ext>
            </c:extLst>
          </c:dPt>
          <c:dPt>
            <c:idx val="3"/>
            <c:invertIfNegative val="0"/>
            <c:bubble3D val="0"/>
            <c:spPr>
              <a:solidFill>
                <a:srgbClr val="0070C0"/>
              </a:solidFill>
              <a:ln w="25400" cap="flat" cmpd="sng" algn="ctr">
                <a:noFill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8-1073-4646-83BA-9E8BD80C98AD}"/>
              </c:ext>
            </c:extLst>
          </c:dPt>
          <c:dLbls>
            <c:dLbl>
              <c:idx val="0"/>
              <c:layout>
                <c:manualLayout>
                  <c:x val="6.0510768057936756E-3"/>
                  <c:y val="1.055919154467116E-7"/>
                </c:manualLayout>
              </c:layout>
              <c:tx>
                <c:rich>
                  <a:bodyPr/>
                  <a:lstStyle/>
                  <a:p>
                    <a:fld id="{47DD6FD5-0008-4A28-B8FF-7202B3E83FB8}" type="VALUE">
                      <a:rPr lang="en-US" smtClean="0"/>
                      <a:pPr/>
                      <a:t>[HODNOTA]</a:t>
                    </a:fld>
                    <a:endParaRPr lang="cs-CZ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098476555373108"/>
                      <c:h val="0.106744979262803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073-4646-83BA-9E8BD80C98AD}"/>
                </c:ext>
              </c:extLst>
            </c:dLbl>
            <c:dLbl>
              <c:idx val="1"/>
              <c:layout>
                <c:manualLayout>
                  <c:x val="2.8963692756796204E-3"/>
                  <c:y val="1.0559191554505174E-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201835268033313"/>
                      <c:h val="0.106744979262803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1073-4646-83BA-9E8BD80C98AD}"/>
                </c:ext>
              </c:extLst>
            </c:dLbl>
            <c:dLbl>
              <c:idx val="2"/>
              <c:layout>
                <c:manualLayout>
                  <c:x val="1.2309545810846428E-2"/>
                  <c:y val="-5.3639637177730834E-3"/>
                </c:manualLayout>
              </c:layout>
              <c:tx>
                <c:rich>
                  <a:bodyPr/>
                  <a:lstStyle/>
                  <a:p>
                    <a:fld id="{068EC1A2-75B0-40C6-AB2A-51220A2A778C}" type="VALUE">
                      <a:rPr lang="en-US" smtClean="0"/>
                      <a:pPr/>
                      <a:t>[HODNOTA]</a:t>
                    </a:fld>
                    <a:endParaRPr lang="cs-CZ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921889253785808"/>
                      <c:h val="0.106744979262803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1073-4646-83BA-9E8BD80C98AD}"/>
                </c:ext>
              </c:extLst>
            </c:dLbl>
            <c:dLbl>
              <c:idx val="3"/>
              <c:numFmt formatCode="#,##0\ &quot;Kč&quot;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583535829998095"/>
                      <c:h val="0.1127700994703835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1073-4646-83BA-9E8BD80C98AD}"/>
                </c:ext>
              </c:extLst>
            </c:dLbl>
            <c:numFmt formatCode="#,##0\ &quot;Kč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List1!$A$2:$B$5</c:f>
              <c:multiLvlStrCache>
                <c:ptCount val="4"/>
                <c:lvl>
                  <c:pt idx="0">
                    <c:v>vzdělání a podpora zaměstnanosti</c:v>
                  </c:pt>
                  <c:pt idx="1">
                    <c:v>sociální začleňování a komunitní život</c:v>
                  </c:pt>
                  <c:pt idx="2">
                    <c:v>udržitelná mobilita a energetické úspory</c:v>
                  </c:pt>
                  <c:pt idx="3">
                    <c:v>výzkum a inovace</c:v>
                  </c:pt>
                </c:lvl>
                <c:lvl>
                  <c:pt idx="0">
                    <c:v>4</c:v>
                  </c:pt>
                  <c:pt idx="1">
                    <c:v>3</c:v>
                  </c:pt>
                  <c:pt idx="2">
                    <c:v>2</c:v>
                  </c:pt>
                  <c:pt idx="3">
                    <c:v>1</c:v>
                  </c:pt>
                </c:lvl>
              </c:multiLvlStrCache>
            </c:multiLvlStrRef>
          </c:cat>
          <c:val>
            <c:numRef>
              <c:f>List1!$C$2:$C$5</c:f>
              <c:numCache>
                <c:formatCode>_(* #,##0.00_);_(* \(#,##0.00\);_(* "-"??_);_(@_)</c:formatCode>
                <c:ptCount val="4"/>
                <c:pt idx="0">
                  <c:v>2858491958</c:v>
                </c:pt>
                <c:pt idx="1">
                  <c:v>1326301596</c:v>
                </c:pt>
                <c:pt idx="2">
                  <c:v>2875744419</c:v>
                </c:pt>
                <c:pt idx="3">
                  <c:v>2864259348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073-4646-83BA-9E8BD80C98A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-48"/>
        <c:axId val="17706272"/>
        <c:axId val="17703528"/>
      </c:barChart>
      <c:catAx>
        <c:axId val="1770627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7703528"/>
        <c:crosses val="autoZero"/>
        <c:auto val="1"/>
        <c:lblAlgn val="ctr"/>
        <c:lblOffset val="100"/>
        <c:noMultiLvlLbl val="0"/>
      </c:catAx>
      <c:valAx>
        <c:axId val="17703528"/>
        <c:scaling>
          <c:orientation val="minMax"/>
        </c:scaling>
        <c:delete val="1"/>
        <c:axPos val="b"/>
        <c:numFmt formatCode="#,##0.00\ &quot;Kč&quot;" sourceLinked="0"/>
        <c:majorTickMark val="none"/>
        <c:minorTickMark val="none"/>
        <c:tickLblPos val="nextTo"/>
        <c:crossAx val="177062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4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35000"/>
          <a:lumOff val="65000"/>
        </a:schemeClr>
      </a:solidFill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/>
    <cs:fontRef idx="minor">
      <a:schemeClr val="dk1"/>
    </cs:fontRef>
    <cs:spPr>
      <a:noFill/>
      <a:ln w="25400" cap="flat" cmpd="sng" algn="ctr">
        <a:solidFill>
          <a:schemeClr val="phClr"/>
        </a:solidFill>
        <a:miter lim="800000"/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19050" cap="flat" cmpd="sng" algn="ctr">
        <a:solidFill>
          <a:schemeClr val="phClr"/>
        </a:solidFill>
        <a:miter lim="800000"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1"/>
    <cs:effectRef idx="0"/>
    <cs:fontRef idx="minor">
      <a:schemeClr val="tx1"/>
    </cs:fontRef>
    <cs:spPr>
      <a:ln w="9525">
        <a:solidFill>
          <a:schemeClr val="phClr"/>
        </a:solidFill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0" kern="1200" cap="none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A72F8E-9C14-4771-8BB4-9FF0607221F8}" type="datetimeFigureOut">
              <a:rPr lang="cs-CZ" smtClean="0"/>
              <a:t>02.11.2021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71FAD6-C595-49B9-A010-ACF3712712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4023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71FAD6-C595-49B9-A010-ACF37127121A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1427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39C5-E278-4B09-9422-FBC3C38122A2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12363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39C5-E278-4B09-9422-FBC3C38122A2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99800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39C5-E278-4B09-9422-FBC3C38122A2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15495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39C5-E278-4B09-9422-FBC3C38122A2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16494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39C5-E278-4B09-9422-FBC3C38122A2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85333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1FAD6-C595-49B9-A010-ACF37127121A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57883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1FAD6-C595-49B9-A010-ACF37127121A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8733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1FAD6-C595-49B9-A010-ACF37127121A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8870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1FAD6-C595-49B9-A010-ACF37127121A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4211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1FAD6-C595-49B9-A010-ACF37127121A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85697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39C5-E278-4B09-9422-FBC3C38122A2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02829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39C5-E278-4B09-9422-FBC3C38122A2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20127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cs-CZ" b="1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39C5-E278-4B09-9422-FBC3C38122A2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54088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1FAD6-C595-49B9-A010-ACF37127121A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32623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539C5-E278-4B09-9422-FBC3C38122A2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7964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w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wmf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B25A1CF6-DDAE-8F49-8ECA-E9C9E06929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3687" y="293209"/>
            <a:ext cx="6087600" cy="760074"/>
          </a:xfrm>
        </p:spPr>
        <p:txBody>
          <a:bodyPr vert="horz" lIns="0" tIns="0" rIns="0" bIns="0" rtlCol="0" anchor="t">
            <a:normAutofit/>
          </a:bodyPr>
          <a:lstStyle>
            <a:lvl1pPr>
              <a:defRPr lang="en-US" spc="-100" baseline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4399" y="1638700"/>
            <a:ext cx="6087600" cy="567890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subtitle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3989" y="5020231"/>
            <a:ext cx="1470088" cy="147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187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2 x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4400" y="291600"/>
            <a:ext cx="6502389" cy="722697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4400" y="1257877"/>
            <a:ext cx="6502389" cy="404261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  <a:lvl2pPr marL="325800" indent="0">
              <a:buFontTx/>
              <a:buNone/>
              <a:defRPr/>
            </a:lvl2pPr>
            <a:lvl3pPr marL="783000" indent="0">
              <a:buFontTx/>
              <a:buNone/>
              <a:defRPr/>
            </a:lvl3pPr>
            <a:lvl4pPr marL="1240200" indent="0">
              <a:buFontTx/>
              <a:buNone/>
              <a:defRPr/>
            </a:lvl4pPr>
            <a:lvl5pPr marL="1697400" indent="0">
              <a:buFontTx/>
              <a:buNone/>
              <a:defRPr/>
            </a:lvl5pPr>
          </a:lstStyle>
          <a:p>
            <a:pPr lvl="0"/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subtitle</a:t>
            </a:r>
            <a:endParaRPr lang="cs-CZ" dirty="0"/>
          </a:p>
        </p:txBody>
      </p:sp>
      <p:sp>
        <p:nvSpPr>
          <p:cNvPr id="6" name="Zástupný symbol pro obrázek 5"/>
          <p:cNvSpPr>
            <a:spLocks noGrp="1"/>
          </p:cNvSpPr>
          <p:nvPr>
            <p:ph type="pic" sz="quarter" idx="10" hasCustomPrompt="1"/>
          </p:nvPr>
        </p:nvSpPr>
        <p:spPr>
          <a:xfrm>
            <a:off x="374400" y="1895474"/>
            <a:ext cx="3571299" cy="456574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picture</a:t>
            </a:r>
            <a:endParaRPr lang="cs-CZ" dirty="0"/>
          </a:p>
        </p:txBody>
      </p:sp>
      <p:sp>
        <p:nvSpPr>
          <p:cNvPr id="8" name="Zástupný symbol pro obrázek 5"/>
          <p:cNvSpPr>
            <a:spLocks noGrp="1"/>
          </p:cNvSpPr>
          <p:nvPr>
            <p:ph type="pic" sz="quarter" idx="11" hasCustomPrompt="1"/>
          </p:nvPr>
        </p:nvSpPr>
        <p:spPr>
          <a:xfrm>
            <a:off x="4082104" y="1895473"/>
            <a:ext cx="3571299" cy="456574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picture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10889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4400" y="291600"/>
            <a:ext cx="6502389" cy="722697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4400" y="1257877"/>
            <a:ext cx="6502389" cy="404261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  <a:lvl2pPr marL="325800" indent="0">
              <a:buFontTx/>
              <a:buNone/>
              <a:defRPr/>
            </a:lvl2pPr>
            <a:lvl3pPr marL="783000" indent="0">
              <a:buFontTx/>
              <a:buNone/>
              <a:defRPr/>
            </a:lvl3pPr>
            <a:lvl4pPr marL="1240200" indent="0">
              <a:buFontTx/>
              <a:buNone/>
              <a:defRPr/>
            </a:lvl4pPr>
            <a:lvl5pPr marL="1697400" indent="0">
              <a:buFontTx/>
              <a:buNone/>
              <a:defRPr/>
            </a:lvl5pPr>
          </a:lstStyle>
          <a:p>
            <a:pPr lvl="0"/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subtitle</a:t>
            </a:r>
            <a:endParaRPr lang="cs-CZ" dirty="0"/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1" hasCustomPrompt="1"/>
          </p:nvPr>
        </p:nvSpPr>
        <p:spPr>
          <a:xfrm>
            <a:off x="374399" y="1905717"/>
            <a:ext cx="6502389" cy="455550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Chart</a:t>
            </a:r>
          </a:p>
        </p:txBody>
      </p:sp>
    </p:spTree>
    <p:extLst>
      <p:ext uri="{BB962C8B-B14F-4D97-AF65-F5344CB8AC3E}">
        <p14:creationId xmlns:p14="http://schemas.microsoft.com/office/powerpoint/2010/main" val="32592998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elník"/>
          <p:cNvSpPr/>
          <p:nvPr userDrawn="1"/>
        </p:nvSpPr>
        <p:spPr>
          <a:xfrm>
            <a:off x="0" y="-2"/>
            <a:ext cx="6867675" cy="6869775"/>
          </a:xfrm>
          <a:prstGeom prst="rect">
            <a:avLst/>
          </a:prstGeom>
          <a:solidFill>
            <a:srgbClr val="0057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3989" y="5020231"/>
            <a:ext cx="1470088" cy="14700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0800" y="5932800"/>
            <a:ext cx="6087600" cy="547200"/>
          </a:xfrm>
        </p:spPr>
        <p:txBody>
          <a:bodyPr vert="horz" lIns="0" tIns="0" rIns="0" bIns="0" rtlCol="0" anchor="t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4223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04D9AE55-4E98-3B43-9FC7-3CF68C21EF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odklad" hidden="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0"/>
            <a:ext cx="9144000" cy="6856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3989" y="5020231"/>
            <a:ext cx="1470088" cy="14700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1475" y="5934075"/>
            <a:ext cx="6086475" cy="546656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 to </a:t>
            </a:r>
            <a:r>
              <a:rPr lang="cs-CZ" dirty="0" err="1"/>
              <a:t>add</a:t>
            </a:r>
            <a:r>
              <a:rPr lang="cs-CZ" dirty="0"/>
              <a:t>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2841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9EC489A7-1C8F-6D43-8AB5-F29138C8904B}"/>
              </a:ext>
            </a:extLst>
          </p:cNvPr>
          <p:cNvSpPr/>
          <p:nvPr userDrawn="1"/>
        </p:nvSpPr>
        <p:spPr>
          <a:xfrm>
            <a:off x="0" y="0"/>
            <a:ext cx="6347343" cy="6858000"/>
          </a:xfrm>
          <a:prstGeom prst="rect">
            <a:avLst/>
          </a:prstGeom>
          <a:solidFill>
            <a:srgbClr val="C81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62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443523"/>
            <a:ext cx="5102909" cy="2852737"/>
          </a:xfrm>
        </p:spPr>
        <p:txBody>
          <a:bodyPr anchor="b"/>
          <a:lstStyle>
            <a:lvl1pPr>
              <a:defRPr sz="5539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6"/>
            <a:ext cx="5102909" cy="1500187"/>
          </a:xfrm>
        </p:spPr>
        <p:txBody>
          <a:bodyPr/>
          <a:lstStyle>
            <a:lvl1pPr marL="0" indent="0">
              <a:buNone/>
              <a:defRPr sz="2215">
                <a:solidFill>
                  <a:schemeClr val="bg1"/>
                </a:solidFill>
              </a:defRPr>
            </a:lvl1pPr>
            <a:lvl2pPr marL="422041" indent="0">
              <a:buNone/>
              <a:defRPr sz="1846">
                <a:solidFill>
                  <a:schemeClr val="tx1">
                    <a:tint val="75000"/>
                  </a:schemeClr>
                </a:solidFill>
              </a:defRPr>
            </a:lvl2pPr>
            <a:lvl3pPr marL="844083" indent="0">
              <a:buNone/>
              <a:defRPr sz="1662">
                <a:solidFill>
                  <a:schemeClr val="tx1">
                    <a:tint val="75000"/>
                  </a:schemeClr>
                </a:solidFill>
              </a:defRPr>
            </a:lvl3pPr>
            <a:lvl4pPr marL="1266124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4pPr>
            <a:lvl5pPr marL="1688165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5pPr>
            <a:lvl6pPr marL="2110207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6pPr>
            <a:lvl7pPr marL="2532248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7pPr>
            <a:lvl8pPr marL="2954289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8pPr>
            <a:lvl9pPr marL="337633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782720244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F8502363-A4D5-A144-A998-94390D172C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3687" y="293209"/>
            <a:ext cx="6087600" cy="760074"/>
          </a:xfrm>
        </p:spPr>
        <p:txBody>
          <a:bodyPr vert="horz" lIns="0" tIns="0" rIns="0" bIns="0" rtlCol="0" anchor="t">
            <a:normAutofit/>
          </a:bodyPr>
          <a:lstStyle>
            <a:lvl1pPr>
              <a:defRPr lang="en-US" spc="-100" baseline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4399" y="1638700"/>
            <a:ext cx="6087600" cy="567890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subtitle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3989" y="5020231"/>
            <a:ext cx="1470088" cy="147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2077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ílá"/>
          <p:cNvSpPr/>
          <p:nvPr userDrawn="1"/>
        </p:nvSpPr>
        <p:spPr>
          <a:xfrm>
            <a:off x="7024085" y="4937760"/>
            <a:ext cx="2007947" cy="18250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elník"/>
          <p:cNvSpPr/>
          <p:nvPr userDrawn="1"/>
        </p:nvSpPr>
        <p:spPr>
          <a:xfrm>
            <a:off x="0" y="-2"/>
            <a:ext cx="6867675" cy="6869775"/>
          </a:xfrm>
          <a:prstGeom prst="rect">
            <a:avLst/>
          </a:prstGeom>
          <a:solidFill>
            <a:srgbClr val="7578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4400" y="291600"/>
            <a:ext cx="6087600" cy="760074"/>
          </a:xfrm>
        </p:spPr>
        <p:txBody>
          <a:bodyPr anchor="t">
            <a:normAutofit/>
          </a:bodyPr>
          <a:lstStyle>
            <a:lvl1pPr algn="l">
              <a:defRPr sz="5000" spc="-100" baseline="0">
                <a:solidFill>
                  <a:schemeClr val="bg1"/>
                </a:solidFill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4400" y="1638775"/>
            <a:ext cx="6087600" cy="567890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subtitle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3989" y="5020231"/>
            <a:ext cx="1470088" cy="147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323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 vert="horz" lIns="0" tIns="0" rIns="0" bIns="0" rtlCol="0">
            <a:noAutofit/>
          </a:bodyPr>
          <a:lstStyle>
            <a:lvl1pPr marL="216000">
              <a:defRPr lang="cs-CZ" smtClean="0">
                <a:solidFill>
                  <a:schemeClr val="tx1"/>
                </a:solidFill>
              </a:defRPr>
            </a:lvl1pPr>
            <a:lvl2pPr>
              <a:defRPr lang="cs-CZ" smtClean="0"/>
            </a:lvl2pPr>
            <a:lvl3pPr>
              <a:defRPr lang="cs-CZ" smtClean="0"/>
            </a:lvl3pPr>
            <a:lvl4pPr>
              <a:defRPr lang="cs-CZ" smtClean="0"/>
            </a:lvl4pPr>
            <a:lvl5pPr>
              <a:defRPr lang="en-US" dirty="0"/>
            </a:lvl5pPr>
          </a:lstStyle>
          <a:p>
            <a:pPr lvl="0" indent="-25200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1301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2 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74400" y="1825625"/>
            <a:ext cx="4093200" cy="4079875"/>
          </a:xfrm>
        </p:spPr>
        <p:txBody>
          <a:bodyPr/>
          <a:lstStyle>
            <a:lvl1pPr marL="216000">
              <a:defRPr>
                <a:solidFill>
                  <a:schemeClr val="tx1"/>
                </a:solidFill>
              </a:defRPr>
            </a:lvl1pPr>
          </a:lstStyle>
          <a:p>
            <a:pPr lvl="0" indent="-25200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3600" y="1825625"/>
            <a:ext cx="4091494" cy="4079875"/>
          </a:xfrm>
        </p:spPr>
        <p:txBody>
          <a:bodyPr/>
          <a:lstStyle>
            <a:lvl1pPr marL="216000">
              <a:defRPr>
                <a:solidFill>
                  <a:schemeClr val="tx1"/>
                </a:solidFill>
              </a:defRPr>
            </a:lvl1pPr>
          </a:lstStyle>
          <a:p>
            <a:pPr lvl="0" indent="-25200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9022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7213600" y="333829"/>
            <a:ext cx="1597025" cy="5500234"/>
          </a:xfrm>
        </p:spPr>
        <p:txBody>
          <a:bodyPr/>
          <a:lstStyle>
            <a:lvl1pPr marL="0" indent="0">
              <a:lnSpc>
                <a:spcPts val="19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dirty="0"/>
              <a:t>Text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2C752F3-2760-504C-AE8A-F7A4A35DED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883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751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ílá"/>
          <p:cNvSpPr/>
          <p:nvPr userDrawn="1"/>
        </p:nvSpPr>
        <p:spPr>
          <a:xfrm>
            <a:off x="7024085" y="4937760"/>
            <a:ext cx="2007947" cy="18250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elník"/>
          <p:cNvSpPr/>
          <p:nvPr userDrawn="1"/>
        </p:nvSpPr>
        <p:spPr>
          <a:xfrm>
            <a:off x="0" y="-2"/>
            <a:ext cx="6867675" cy="6869775"/>
          </a:xfrm>
          <a:prstGeom prst="rect">
            <a:avLst/>
          </a:prstGeom>
          <a:solidFill>
            <a:srgbClr val="0057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4400" y="291600"/>
            <a:ext cx="6087600" cy="760074"/>
          </a:xfrm>
        </p:spPr>
        <p:txBody>
          <a:bodyPr anchor="t">
            <a:normAutofit/>
          </a:bodyPr>
          <a:lstStyle>
            <a:lvl1pPr algn="l">
              <a:defRPr sz="5000" spc="-100" baseline="0">
                <a:solidFill>
                  <a:schemeClr val="bg1"/>
                </a:solidFill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4400" y="1638775"/>
            <a:ext cx="6087600" cy="567890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subtitle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3989" y="5020231"/>
            <a:ext cx="1470088" cy="147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4270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-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elník"/>
          <p:cNvSpPr/>
          <p:nvPr userDrawn="1"/>
        </p:nvSpPr>
        <p:spPr>
          <a:xfrm>
            <a:off x="0" y="-2"/>
            <a:ext cx="6867675" cy="6869775"/>
          </a:xfrm>
          <a:prstGeom prst="rect">
            <a:avLst/>
          </a:prstGeom>
          <a:solidFill>
            <a:srgbClr val="B8B9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4400" y="291600"/>
            <a:ext cx="6087600" cy="722697"/>
          </a:xfrm>
        </p:spPr>
        <p:txBody>
          <a:bodyPr vert="horz" lIns="0" tIns="0" rIns="0" bIns="0" rtlCol="0" anchor="t">
            <a:normAutofit/>
          </a:bodyPr>
          <a:lstStyle>
            <a:lvl1pPr>
              <a:defRPr lang="en-US" dirty="0">
                <a:solidFill>
                  <a:srgbClr val="E90C24"/>
                </a:solidFill>
              </a:defRPr>
            </a:lvl1pPr>
          </a:lstStyle>
          <a:p>
            <a:pPr lvl="0"/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en-US" dirty="0"/>
          </a:p>
        </p:txBody>
      </p:sp>
      <p:sp>
        <p:nvSpPr>
          <p:cNvPr id="9" name="Text Placeholder"/>
          <p:cNvSpPr>
            <a:spLocks noGrp="1"/>
          </p:cNvSpPr>
          <p:nvPr>
            <p:ph type="body" sz="quarter" idx="11"/>
          </p:nvPr>
        </p:nvSpPr>
        <p:spPr>
          <a:xfrm>
            <a:off x="374400" y="1841500"/>
            <a:ext cx="6087600" cy="4191000"/>
          </a:xfrm>
        </p:spPr>
        <p:txBody>
          <a:bodyPr vert="horz" lIns="0" tIns="0" rIns="0" bIns="0" rtlCol="0">
            <a:noAutofit/>
          </a:bodyPr>
          <a:lstStyle>
            <a:lvl1pPr marL="216000">
              <a:defRPr lang="en-US" smtClean="0">
                <a:solidFill>
                  <a:schemeClr val="tx1"/>
                </a:solidFill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cs-CZ"/>
            </a:lvl5pPr>
          </a:lstStyle>
          <a:p>
            <a:pPr lvl="0" indent="-252000"/>
            <a:r>
              <a:rPr lang="cs-CZ"/>
              <a:t>Upravte styly předlohy textu.
Druhá úroveň
Třetí úroveň
Čtvrtá úroveň
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3433084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-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elník"/>
          <p:cNvSpPr/>
          <p:nvPr userDrawn="1"/>
        </p:nvSpPr>
        <p:spPr>
          <a:xfrm>
            <a:off x="0" y="-2"/>
            <a:ext cx="6867675" cy="6869775"/>
          </a:xfrm>
          <a:prstGeom prst="rect">
            <a:avLst/>
          </a:prstGeom>
          <a:solidFill>
            <a:srgbClr val="7578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4400" y="291600"/>
            <a:ext cx="6087600" cy="722697"/>
          </a:xfrm>
        </p:spPr>
        <p:txBody>
          <a:bodyPr vert="horz" lIns="0" tIns="0" rIns="0" bIns="0" rtlCol="0" anchor="t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en-US" dirty="0"/>
          </a:p>
        </p:txBody>
      </p:sp>
      <p:sp>
        <p:nvSpPr>
          <p:cNvPr id="9" name="Text Placeholder"/>
          <p:cNvSpPr>
            <a:spLocks noGrp="1"/>
          </p:cNvSpPr>
          <p:nvPr>
            <p:ph type="body" sz="quarter" idx="11"/>
          </p:nvPr>
        </p:nvSpPr>
        <p:spPr>
          <a:xfrm>
            <a:off x="374400" y="1841500"/>
            <a:ext cx="6087600" cy="4191000"/>
          </a:xfrm>
        </p:spPr>
        <p:txBody>
          <a:bodyPr vert="horz" lIns="0" tIns="0" rIns="0" bIns="0" rtlCol="0">
            <a:noAutofit/>
          </a:bodyPr>
          <a:lstStyle>
            <a:lvl1pPr marL="216000">
              <a:defRPr lang="en-US" smtClean="0">
                <a:solidFill>
                  <a:schemeClr val="bg1"/>
                </a:solidFill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cs-CZ"/>
            </a:lvl5pPr>
          </a:lstStyle>
          <a:p>
            <a:pPr lvl="0" indent="-252000"/>
            <a:r>
              <a:rPr lang="cs-CZ"/>
              <a:t>Upravte styly předlohy textu.
Druhá úroveň
Třetí úroveň
Čtvrtá úroveň
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1714235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-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elník"/>
          <p:cNvSpPr/>
          <p:nvPr userDrawn="1"/>
        </p:nvSpPr>
        <p:spPr>
          <a:xfrm>
            <a:off x="0" y="-2"/>
            <a:ext cx="6867675" cy="6869775"/>
          </a:xfrm>
          <a:prstGeom prst="rect">
            <a:avLst/>
          </a:prstGeom>
          <a:solidFill>
            <a:srgbClr val="7578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4400" y="291600"/>
            <a:ext cx="6087600" cy="722697"/>
          </a:xfrm>
        </p:spPr>
        <p:txBody>
          <a:bodyPr vert="horz" lIns="0" tIns="0" rIns="0" bIns="0" rtlCol="0" anchor="t">
            <a:normAutofit/>
          </a:bodyPr>
          <a:lstStyle>
            <a:lvl1pPr>
              <a:defRPr lang="en-US" dirty="0">
                <a:solidFill>
                  <a:srgbClr val="E90C24"/>
                </a:solidFill>
              </a:defRPr>
            </a:lvl1pPr>
          </a:lstStyle>
          <a:p>
            <a:pPr lvl="0"/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en-US" dirty="0"/>
          </a:p>
        </p:txBody>
      </p:sp>
      <p:sp>
        <p:nvSpPr>
          <p:cNvPr id="9" name="Text Placeholder"/>
          <p:cNvSpPr>
            <a:spLocks noGrp="1"/>
          </p:cNvSpPr>
          <p:nvPr>
            <p:ph type="body" sz="quarter" idx="11"/>
          </p:nvPr>
        </p:nvSpPr>
        <p:spPr>
          <a:xfrm>
            <a:off x="374400" y="1841500"/>
            <a:ext cx="6087600" cy="4191000"/>
          </a:xfrm>
        </p:spPr>
        <p:txBody>
          <a:bodyPr vert="horz" lIns="0" tIns="0" rIns="0" bIns="0" rtlCol="0">
            <a:noAutofit/>
          </a:bodyPr>
          <a:lstStyle>
            <a:lvl1pPr marL="216000">
              <a:defRPr lang="en-US" smtClean="0">
                <a:solidFill>
                  <a:schemeClr val="tx1"/>
                </a:solidFill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cs-CZ"/>
            </a:lvl5pPr>
          </a:lstStyle>
          <a:p>
            <a:pPr lvl="0" indent="-252000"/>
            <a:r>
              <a:rPr lang="cs-CZ"/>
              <a:t>Upravte styly předlohy textu.
Druhá úroveň
Třetí úroveň
Čtvrtá úroveň
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4278274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4400" y="291600"/>
            <a:ext cx="6502389" cy="722697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4400" y="1257877"/>
            <a:ext cx="6502389" cy="404261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  <a:lvl2pPr marL="325800" indent="0">
              <a:buFontTx/>
              <a:buNone/>
              <a:defRPr/>
            </a:lvl2pPr>
            <a:lvl3pPr marL="783000" indent="0">
              <a:buFontTx/>
              <a:buNone/>
              <a:defRPr/>
            </a:lvl3pPr>
            <a:lvl4pPr marL="1240200" indent="0">
              <a:buFontTx/>
              <a:buNone/>
              <a:defRPr/>
            </a:lvl4pPr>
            <a:lvl5pPr marL="1697400" indent="0">
              <a:buFontTx/>
              <a:buNone/>
              <a:defRPr/>
            </a:lvl5pPr>
          </a:lstStyle>
          <a:p>
            <a:pPr lvl="0"/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subtitle</a:t>
            </a:r>
            <a:endParaRPr lang="cs-CZ" dirty="0"/>
          </a:p>
        </p:txBody>
      </p:sp>
      <p:sp>
        <p:nvSpPr>
          <p:cNvPr id="6" name="Zástupný symbol pro obrázek 5"/>
          <p:cNvSpPr>
            <a:spLocks noGrp="1"/>
          </p:cNvSpPr>
          <p:nvPr>
            <p:ph type="pic" sz="quarter" idx="10" hasCustomPrompt="1"/>
          </p:nvPr>
        </p:nvSpPr>
        <p:spPr>
          <a:xfrm>
            <a:off x="374400" y="1895474"/>
            <a:ext cx="6502389" cy="4565749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picture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442873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2 x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4400" y="291600"/>
            <a:ext cx="6502389" cy="722697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4400" y="1257877"/>
            <a:ext cx="6502389" cy="404261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  <a:lvl2pPr marL="325800" indent="0">
              <a:buFontTx/>
              <a:buNone/>
              <a:defRPr/>
            </a:lvl2pPr>
            <a:lvl3pPr marL="783000" indent="0">
              <a:buFontTx/>
              <a:buNone/>
              <a:defRPr/>
            </a:lvl3pPr>
            <a:lvl4pPr marL="1240200" indent="0">
              <a:buFontTx/>
              <a:buNone/>
              <a:defRPr/>
            </a:lvl4pPr>
            <a:lvl5pPr marL="1697400" indent="0">
              <a:buFontTx/>
              <a:buNone/>
              <a:defRPr/>
            </a:lvl5pPr>
          </a:lstStyle>
          <a:p>
            <a:pPr lvl="0"/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subtitle</a:t>
            </a:r>
            <a:endParaRPr lang="cs-CZ" dirty="0"/>
          </a:p>
        </p:txBody>
      </p:sp>
      <p:sp>
        <p:nvSpPr>
          <p:cNvPr id="6" name="Zástupný symbol pro obrázek 5"/>
          <p:cNvSpPr>
            <a:spLocks noGrp="1"/>
          </p:cNvSpPr>
          <p:nvPr>
            <p:ph type="pic" sz="quarter" idx="10" hasCustomPrompt="1"/>
          </p:nvPr>
        </p:nvSpPr>
        <p:spPr>
          <a:xfrm>
            <a:off x="374400" y="1895474"/>
            <a:ext cx="3571299" cy="456574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picture</a:t>
            </a:r>
            <a:endParaRPr lang="cs-CZ" dirty="0"/>
          </a:p>
        </p:txBody>
      </p:sp>
      <p:sp>
        <p:nvSpPr>
          <p:cNvPr id="8" name="Zástupný symbol pro obrázek 5"/>
          <p:cNvSpPr>
            <a:spLocks noGrp="1"/>
          </p:cNvSpPr>
          <p:nvPr>
            <p:ph type="pic" sz="quarter" idx="11" hasCustomPrompt="1"/>
          </p:nvPr>
        </p:nvSpPr>
        <p:spPr>
          <a:xfrm>
            <a:off x="4082104" y="1895473"/>
            <a:ext cx="3571299" cy="456574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picture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982557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4400" y="291600"/>
            <a:ext cx="6502389" cy="722697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4400" y="1257877"/>
            <a:ext cx="6502389" cy="404261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  <a:lvl2pPr marL="325800" indent="0">
              <a:buFontTx/>
              <a:buNone/>
              <a:defRPr/>
            </a:lvl2pPr>
            <a:lvl3pPr marL="783000" indent="0">
              <a:buFontTx/>
              <a:buNone/>
              <a:defRPr/>
            </a:lvl3pPr>
            <a:lvl4pPr marL="1240200" indent="0">
              <a:buFontTx/>
              <a:buNone/>
              <a:defRPr/>
            </a:lvl4pPr>
            <a:lvl5pPr marL="1697400" indent="0">
              <a:buFontTx/>
              <a:buNone/>
              <a:defRPr/>
            </a:lvl5pPr>
          </a:lstStyle>
          <a:p>
            <a:pPr lvl="0"/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subtitle</a:t>
            </a:r>
            <a:endParaRPr lang="cs-CZ" dirty="0"/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1" hasCustomPrompt="1"/>
          </p:nvPr>
        </p:nvSpPr>
        <p:spPr>
          <a:xfrm>
            <a:off x="374399" y="1905717"/>
            <a:ext cx="6502389" cy="455550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Chart</a:t>
            </a:r>
          </a:p>
        </p:txBody>
      </p:sp>
    </p:spTree>
    <p:extLst>
      <p:ext uri="{BB962C8B-B14F-4D97-AF65-F5344CB8AC3E}">
        <p14:creationId xmlns:p14="http://schemas.microsoft.com/office/powerpoint/2010/main" val="34816415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elník"/>
          <p:cNvSpPr/>
          <p:nvPr userDrawn="1"/>
        </p:nvSpPr>
        <p:spPr>
          <a:xfrm>
            <a:off x="0" y="-2"/>
            <a:ext cx="6867675" cy="6869775"/>
          </a:xfrm>
          <a:prstGeom prst="rect">
            <a:avLst/>
          </a:prstGeom>
          <a:solidFill>
            <a:srgbClr val="7578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3989" y="5020231"/>
            <a:ext cx="1470088" cy="14700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0800" y="5932800"/>
            <a:ext cx="6087600" cy="547200"/>
          </a:xfrm>
        </p:spPr>
        <p:txBody>
          <a:bodyPr vert="horz" lIns="0" tIns="0" rIns="0" bIns="0" rtlCol="0" anchor="t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8867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8BD1BDD-9117-1D4E-AA0B-B4F597F8D8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odklad" hidden="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0"/>
            <a:ext cx="9144000" cy="6856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3989" y="5020231"/>
            <a:ext cx="1470088" cy="14700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1475" y="5934075"/>
            <a:ext cx="6086475" cy="546656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 to </a:t>
            </a:r>
            <a:r>
              <a:rPr lang="cs-CZ" dirty="0" err="1"/>
              <a:t>add</a:t>
            </a:r>
            <a:r>
              <a:rPr lang="cs-CZ" dirty="0"/>
              <a:t>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384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1015" y="365127"/>
            <a:ext cx="7245525" cy="558417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pic>
        <p:nvPicPr>
          <p:cNvPr id="10" name="Picture 5" descr="magnet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169" y="200284"/>
            <a:ext cx="835342" cy="1073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ástupný symbol pro obrázek 10"/>
          <p:cNvSpPr>
            <a:spLocks noGrp="1"/>
          </p:cNvSpPr>
          <p:nvPr>
            <p:ph type="pic" sz="quarter" idx="10"/>
          </p:nvPr>
        </p:nvSpPr>
        <p:spPr>
          <a:xfrm>
            <a:off x="1271588" y="1119188"/>
            <a:ext cx="7245350" cy="5011737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8124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 vert="horz" lIns="0" tIns="0" rIns="0" bIns="0" rtlCol="0">
            <a:noAutofit/>
          </a:bodyPr>
          <a:lstStyle>
            <a:lvl1pPr marL="216000">
              <a:defRPr lang="cs-CZ" smtClean="0">
                <a:solidFill>
                  <a:schemeClr val="tx1"/>
                </a:solidFill>
              </a:defRPr>
            </a:lvl1pPr>
            <a:lvl2pPr>
              <a:defRPr lang="cs-CZ" smtClean="0"/>
            </a:lvl2pPr>
            <a:lvl3pPr>
              <a:defRPr lang="cs-CZ" smtClean="0"/>
            </a:lvl3pPr>
            <a:lvl4pPr>
              <a:defRPr lang="cs-CZ" smtClean="0"/>
            </a:lvl4pPr>
            <a:lvl5pPr>
              <a:defRPr lang="en-US" dirty="0"/>
            </a:lvl5pPr>
          </a:lstStyle>
          <a:p>
            <a:pPr lvl="0" indent="-25200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7142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2 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74400" y="1825625"/>
            <a:ext cx="4093200" cy="4079875"/>
          </a:xfrm>
        </p:spPr>
        <p:txBody>
          <a:bodyPr/>
          <a:lstStyle>
            <a:lvl1pPr marL="216000">
              <a:defRPr>
                <a:solidFill>
                  <a:schemeClr val="tx1"/>
                </a:solidFill>
              </a:defRPr>
            </a:lvl1pPr>
          </a:lstStyle>
          <a:p>
            <a:pPr lvl="0" indent="-25200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3600" y="1825625"/>
            <a:ext cx="4091494" cy="4079875"/>
          </a:xfrm>
        </p:spPr>
        <p:txBody>
          <a:bodyPr/>
          <a:lstStyle>
            <a:lvl1pPr marL="216000">
              <a:defRPr>
                <a:solidFill>
                  <a:schemeClr val="tx1"/>
                </a:solidFill>
              </a:defRPr>
            </a:lvl1pPr>
          </a:lstStyle>
          <a:p>
            <a:pPr lvl="0" indent="-25200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8537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7213600" y="333829"/>
            <a:ext cx="1597025" cy="5500234"/>
          </a:xfrm>
        </p:spPr>
        <p:txBody>
          <a:bodyPr/>
          <a:lstStyle>
            <a:lvl1pPr marL="0" indent="0">
              <a:lnSpc>
                <a:spcPts val="19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dirty="0"/>
              <a:t>Text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154ED0A-3360-084C-9D43-F0DF424EB5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69011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02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-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elník"/>
          <p:cNvSpPr/>
          <p:nvPr userDrawn="1"/>
        </p:nvSpPr>
        <p:spPr>
          <a:xfrm>
            <a:off x="0" y="-2"/>
            <a:ext cx="6867675" cy="6869775"/>
          </a:xfrm>
          <a:prstGeom prst="rect">
            <a:avLst/>
          </a:prstGeom>
          <a:solidFill>
            <a:srgbClr val="B8B9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4400" y="291600"/>
            <a:ext cx="6087600" cy="722697"/>
          </a:xfrm>
        </p:spPr>
        <p:txBody>
          <a:bodyPr vert="horz" lIns="0" tIns="0" rIns="0" bIns="0" rtlCol="0" anchor="t">
            <a:normAutofit/>
          </a:bodyPr>
          <a:lstStyle>
            <a:lvl1pPr>
              <a:defRPr lang="en-US" dirty="0">
                <a:solidFill>
                  <a:srgbClr val="E90C24"/>
                </a:solidFill>
              </a:defRPr>
            </a:lvl1pPr>
          </a:lstStyle>
          <a:p>
            <a:pPr lvl="0"/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en-US" dirty="0"/>
          </a:p>
        </p:txBody>
      </p:sp>
      <p:sp>
        <p:nvSpPr>
          <p:cNvPr id="9" name="Text Placeholder"/>
          <p:cNvSpPr>
            <a:spLocks noGrp="1"/>
          </p:cNvSpPr>
          <p:nvPr>
            <p:ph type="body" sz="quarter" idx="11"/>
          </p:nvPr>
        </p:nvSpPr>
        <p:spPr>
          <a:xfrm>
            <a:off x="374400" y="1841500"/>
            <a:ext cx="6087600" cy="4191000"/>
          </a:xfrm>
        </p:spPr>
        <p:txBody>
          <a:bodyPr vert="horz" lIns="0" tIns="0" rIns="0" bIns="0" rtlCol="0">
            <a:noAutofit/>
          </a:bodyPr>
          <a:lstStyle>
            <a:lvl1pPr marL="216000">
              <a:defRPr lang="en-US" smtClean="0">
                <a:solidFill>
                  <a:schemeClr val="tx1"/>
                </a:solidFill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cs-CZ"/>
            </a:lvl5pPr>
          </a:lstStyle>
          <a:p>
            <a:pPr lvl="0" indent="-252000"/>
            <a:r>
              <a:rPr lang="cs-CZ"/>
              <a:t>Upravte styly předlohy textu.
Druhá úroveň
Třetí úroveň
Čtvrtá úroveň
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679082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-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elník"/>
          <p:cNvSpPr/>
          <p:nvPr userDrawn="1"/>
        </p:nvSpPr>
        <p:spPr>
          <a:xfrm>
            <a:off x="0" y="0"/>
            <a:ext cx="6867675" cy="6869775"/>
          </a:xfrm>
          <a:prstGeom prst="rect">
            <a:avLst/>
          </a:prstGeom>
          <a:solidFill>
            <a:srgbClr val="0057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4400" y="291600"/>
            <a:ext cx="6087600" cy="722697"/>
          </a:xfrm>
        </p:spPr>
        <p:txBody>
          <a:bodyPr vert="horz" lIns="0" tIns="0" rIns="0" bIns="0" rtlCol="0" anchor="t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en-US" dirty="0"/>
          </a:p>
        </p:txBody>
      </p:sp>
      <p:sp>
        <p:nvSpPr>
          <p:cNvPr id="9" name="Text Placeholder"/>
          <p:cNvSpPr>
            <a:spLocks noGrp="1"/>
          </p:cNvSpPr>
          <p:nvPr>
            <p:ph type="body" sz="quarter" idx="11"/>
          </p:nvPr>
        </p:nvSpPr>
        <p:spPr>
          <a:xfrm>
            <a:off x="374400" y="1841500"/>
            <a:ext cx="6087600" cy="4191000"/>
          </a:xfrm>
        </p:spPr>
        <p:txBody>
          <a:bodyPr vert="horz" lIns="0" tIns="0" rIns="0" bIns="0" rtlCol="0">
            <a:noAutofit/>
          </a:bodyPr>
          <a:lstStyle>
            <a:lvl1pPr marL="216000">
              <a:defRPr lang="en-US" smtClean="0">
                <a:solidFill>
                  <a:schemeClr val="bg1"/>
                </a:solidFill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cs-CZ"/>
            </a:lvl5pPr>
          </a:lstStyle>
          <a:p>
            <a:pPr lvl="0" indent="-252000"/>
            <a:r>
              <a:rPr lang="cs-CZ"/>
              <a:t>Upravte styly předlohy textu.
Druhá úroveň
Třetí úroveň
Čtvrtá úroveň
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901579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-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elník"/>
          <p:cNvSpPr/>
          <p:nvPr userDrawn="1"/>
        </p:nvSpPr>
        <p:spPr>
          <a:xfrm>
            <a:off x="0" y="-2"/>
            <a:ext cx="6867675" cy="6869775"/>
          </a:xfrm>
          <a:prstGeom prst="rect">
            <a:avLst/>
          </a:prstGeom>
          <a:solidFill>
            <a:srgbClr val="0057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4400" y="291600"/>
            <a:ext cx="6087600" cy="722697"/>
          </a:xfrm>
        </p:spPr>
        <p:txBody>
          <a:bodyPr vert="horz" lIns="0" tIns="0" rIns="0" bIns="0" rtlCol="0" anchor="t">
            <a:normAutofit/>
          </a:bodyPr>
          <a:lstStyle>
            <a:lvl1pPr>
              <a:defRPr lang="en-US" dirty="0">
                <a:solidFill>
                  <a:srgbClr val="E90C24"/>
                </a:solidFill>
              </a:defRPr>
            </a:lvl1pPr>
          </a:lstStyle>
          <a:p>
            <a:pPr lvl="0"/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en-US" dirty="0"/>
          </a:p>
        </p:txBody>
      </p:sp>
      <p:sp>
        <p:nvSpPr>
          <p:cNvPr id="9" name="Text Placeholder"/>
          <p:cNvSpPr>
            <a:spLocks noGrp="1"/>
          </p:cNvSpPr>
          <p:nvPr>
            <p:ph type="body" sz="quarter" idx="11"/>
          </p:nvPr>
        </p:nvSpPr>
        <p:spPr>
          <a:xfrm>
            <a:off x="374400" y="1841500"/>
            <a:ext cx="6087600" cy="4191000"/>
          </a:xfrm>
        </p:spPr>
        <p:txBody>
          <a:bodyPr vert="horz" lIns="0" tIns="0" rIns="0" bIns="0" rtlCol="0">
            <a:noAutofit/>
          </a:bodyPr>
          <a:lstStyle>
            <a:lvl1pPr marL="216000">
              <a:defRPr lang="en-US" smtClean="0">
                <a:solidFill>
                  <a:schemeClr val="bg1"/>
                </a:solidFill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cs-CZ"/>
            </a:lvl5pPr>
          </a:lstStyle>
          <a:p>
            <a:pPr lvl="0" indent="-252000"/>
            <a:r>
              <a:rPr lang="cs-CZ" dirty="0"/>
              <a:t>Upravte styly předlohy textu.
Druhá úroveň
Třetí úroveň
Čtvrtá úroveň
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218313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4400" y="291600"/>
            <a:ext cx="6502389" cy="722697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4400" y="1257877"/>
            <a:ext cx="6502389" cy="404261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  <a:lvl2pPr marL="325800" indent="0">
              <a:buFontTx/>
              <a:buNone/>
              <a:defRPr/>
            </a:lvl2pPr>
            <a:lvl3pPr marL="783000" indent="0">
              <a:buFontTx/>
              <a:buNone/>
              <a:defRPr/>
            </a:lvl3pPr>
            <a:lvl4pPr marL="1240200" indent="0">
              <a:buFontTx/>
              <a:buNone/>
              <a:defRPr/>
            </a:lvl4pPr>
            <a:lvl5pPr marL="1697400" indent="0">
              <a:buFontTx/>
              <a:buNone/>
              <a:defRPr/>
            </a:lvl5pPr>
          </a:lstStyle>
          <a:p>
            <a:pPr lvl="0"/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subtitle</a:t>
            </a:r>
            <a:endParaRPr lang="cs-CZ" dirty="0"/>
          </a:p>
        </p:txBody>
      </p:sp>
      <p:sp>
        <p:nvSpPr>
          <p:cNvPr id="6" name="Zástupný symbol pro obrázek 5"/>
          <p:cNvSpPr>
            <a:spLocks noGrp="1"/>
          </p:cNvSpPr>
          <p:nvPr>
            <p:ph type="pic" sz="quarter" idx="10" hasCustomPrompt="1"/>
          </p:nvPr>
        </p:nvSpPr>
        <p:spPr>
          <a:xfrm>
            <a:off x="374400" y="1895474"/>
            <a:ext cx="6502389" cy="4565749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picture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05972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2.wmf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hidden="1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1634"/>
            <a:ext cx="9144000" cy="68563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0253" y="5967318"/>
            <a:ext cx="514841" cy="51482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4400" y="291600"/>
            <a:ext cx="8373934" cy="124872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pPr lvl="0"/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4400" y="1838425"/>
            <a:ext cx="8373934" cy="41099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indent="-252000"/>
            <a:r>
              <a:rPr lang="en-US" dirty="0"/>
              <a:t>Edit Master text styles</a:t>
            </a:r>
          </a:p>
          <a:p>
            <a:pPr lvl="0"/>
            <a:endParaRPr lang="cs-CZ" dirty="0"/>
          </a:p>
          <a:p>
            <a:pPr lvl="0"/>
            <a:endParaRPr lang="en-US" dirty="0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5905500" y="6096099"/>
            <a:ext cx="21844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fld id="{BB178BA3-5F69-4290-A717-AEEDF74557F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657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84" r:id="rId2"/>
    <p:sldLayoutId id="2147483675" r:id="rId3"/>
    <p:sldLayoutId id="2147483680" r:id="rId4"/>
    <p:sldLayoutId id="2147483686" r:id="rId5"/>
    <p:sldLayoutId id="2147483676" r:id="rId6"/>
    <p:sldLayoutId id="2147483689" r:id="rId7"/>
    <p:sldLayoutId id="2147483688" r:id="rId8"/>
    <p:sldLayoutId id="2147483687" r:id="rId9"/>
    <p:sldLayoutId id="2147483690" r:id="rId10"/>
    <p:sldLayoutId id="2147483691" r:id="rId11"/>
    <p:sldLayoutId id="2147483685" r:id="rId12"/>
    <p:sldLayoutId id="2147483681" r:id="rId13"/>
    <p:sldLayoutId id="2147483692" r:id="rId14"/>
  </p:sldLayoutIdLst>
  <p:hf hdr="0" ftr="0" dt="0"/>
  <p:txStyles>
    <p:titleStyle>
      <a:lvl1pPr algn="l" defTabSz="914400" rtl="0" eaLnBrk="1" latinLnBrk="0" hangingPunct="1">
        <a:lnSpc>
          <a:spcPts val="5500"/>
        </a:lnSpc>
        <a:spcBef>
          <a:spcPct val="0"/>
        </a:spcBef>
        <a:buNone/>
        <a:defRPr lang="en-US" sz="5000" b="1" kern="1200" spc="-100" baseline="0" dirty="0">
          <a:solidFill>
            <a:srgbClr val="E90C24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44000" indent="-216000" algn="l" defTabSz="914400" rtl="0" eaLnBrk="1" latinLnBrk="0" hangingPunct="1">
        <a:lnSpc>
          <a:spcPts val="2800"/>
        </a:lnSpc>
        <a:spcBef>
          <a:spcPts val="0"/>
        </a:spcBef>
        <a:buFont typeface="Arial" panose="020B0604020202020204" pitchFamily="34" charset="0"/>
        <a:buChar char="‒"/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60000" algn="l" defTabSz="914400" rtl="0" eaLnBrk="1" latinLnBrk="0" hangingPunct="1">
        <a:lnSpc>
          <a:spcPts val="2800"/>
        </a:lnSpc>
        <a:spcBef>
          <a:spcPts val="0"/>
        </a:spcBef>
        <a:buFont typeface="Arial" panose="020B0604020202020204" pitchFamily="34" charset="0"/>
        <a:buChar char="-"/>
        <a:defRPr sz="2300" kern="1200">
          <a:solidFill>
            <a:srgbClr val="371E56"/>
          </a:solidFill>
          <a:latin typeface="+mn-lt"/>
          <a:ea typeface="+mn-ea"/>
          <a:cs typeface="+mn-cs"/>
        </a:defRPr>
      </a:lvl2pPr>
      <a:lvl3pPr marL="1143000" indent="-360000" algn="l" defTabSz="914400" rtl="0" eaLnBrk="1" latinLnBrk="0" hangingPunct="1">
        <a:lnSpc>
          <a:spcPts val="2800"/>
        </a:lnSpc>
        <a:spcBef>
          <a:spcPts val="0"/>
        </a:spcBef>
        <a:buFont typeface="Arial" panose="020B0604020202020204" pitchFamily="34" charset="0"/>
        <a:buChar char="-"/>
        <a:defRPr sz="2300" kern="1200">
          <a:solidFill>
            <a:srgbClr val="371E56"/>
          </a:solidFill>
          <a:latin typeface="+mn-lt"/>
          <a:ea typeface="+mn-ea"/>
          <a:cs typeface="+mn-cs"/>
        </a:defRPr>
      </a:lvl3pPr>
      <a:lvl4pPr marL="1600200" indent="-360000" algn="l" defTabSz="914400" rtl="0" eaLnBrk="1" latinLnBrk="0" hangingPunct="1">
        <a:lnSpc>
          <a:spcPts val="2800"/>
        </a:lnSpc>
        <a:spcBef>
          <a:spcPts val="0"/>
        </a:spcBef>
        <a:buFont typeface="Arial" panose="020B0604020202020204" pitchFamily="34" charset="0"/>
        <a:buChar char="-"/>
        <a:defRPr sz="2300" kern="1200">
          <a:solidFill>
            <a:srgbClr val="371E56"/>
          </a:solidFill>
          <a:latin typeface="+mn-lt"/>
          <a:ea typeface="+mn-ea"/>
          <a:cs typeface="+mn-cs"/>
        </a:defRPr>
      </a:lvl4pPr>
      <a:lvl5pPr marL="2057400" indent="-360000" algn="l" defTabSz="914400" rtl="0" eaLnBrk="1" latinLnBrk="0" hangingPunct="1">
        <a:lnSpc>
          <a:spcPts val="2800"/>
        </a:lnSpc>
        <a:spcBef>
          <a:spcPts val="0"/>
        </a:spcBef>
        <a:buFont typeface="Arial" panose="020B0604020202020204" pitchFamily="34" charset="0"/>
        <a:buChar char="-"/>
        <a:defRPr sz="2300" kern="1200">
          <a:solidFill>
            <a:srgbClr val="371E5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hidden="1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1634"/>
            <a:ext cx="9144000" cy="68563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0253" y="5967318"/>
            <a:ext cx="514841" cy="51482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4400" y="291600"/>
            <a:ext cx="8373934" cy="124872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pPr lvl="0"/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4400" y="1838425"/>
            <a:ext cx="8373934" cy="41099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indent="-252000"/>
            <a:r>
              <a:rPr lang="en-US" dirty="0"/>
              <a:t>Edit Master text styles</a:t>
            </a:r>
          </a:p>
          <a:p>
            <a:pPr lvl="0"/>
            <a:endParaRPr lang="cs-CZ" dirty="0"/>
          </a:p>
          <a:p>
            <a:pPr lvl="0"/>
            <a:endParaRPr lang="en-US" dirty="0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5905500" y="6096099"/>
            <a:ext cx="21844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fld id="{BB178BA3-5F69-4290-A717-AEEDF74557F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6597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</p:sldLayoutIdLst>
  <p:hf hdr="0" ftr="0" dt="0"/>
  <p:txStyles>
    <p:titleStyle>
      <a:lvl1pPr algn="l" defTabSz="914400" rtl="0" eaLnBrk="1" latinLnBrk="0" hangingPunct="1">
        <a:lnSpc>
          <a:spcPts val="5500"/>
        </a:lnSpc>
        <a:spcBef>
          <a:spcPct val="0"/>
        </a:spcBef>
        <a:buNone/>
        <a:defRPr lang="en-US" sz="5000" b="1" kern="1200" spc="-100" baseline="0" dirty="0">
          <a:solidFill>
            <a:srgbClr val="E90C24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44000" indent="-216000" algn="l" defTabSz="914400" rtl="0" eaLnBrk="1" latinLnBrk="0" hangingPunct="1">
        <a:lnSpc>
          <a:spcPts val="2800"/>
        </a:lnSpc>
        <a:spcBef>
          <a:spcPts val="0"/>
        </a:spcBef>
        <a:buFont typeface="Arial" panose="020B0604020202020204" pitchFamily="34" charset="0"/>
        <a:buChar char="‒"/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60000" algn="l" defTabSz="914400" rtl="0" eaLnBrk="1" latinLnBrk="0" hangingPunct="1">
        <a:lnSpc>
          <a:spcPts val="2800"/>
        </a:lnSpc>
        <a:spcBef>
          <a:spcPts val="0"/>
        </a:spcBef>
        <a:buFont typeface="Arial" panose="020B0604020202020204" pitchFamily="34" charset="0"/>
        <a:buChar char="-"/>
        <a:defRPr sz="2300" kern="1200">
          <a:solidFill>
            <a:srgbClr val="371E56"/>
          </a:solidFill>
          <a:latin typeface="+mn-lt"/>
          <a:ea typeface="+mn-ea"/>
          <a:cs typeface="+mn-cs"/>
        </a:defRPr>
      </a:lvl2pPr>
      <a:lvl3pPr marL="1143000" indent="-360000" algn="l" defTabSz="914400" rtl="0" eaLnBrk="1" latinLnBrk="0" hangingPunct="1">
        <a:lnSpc>
          <a:spcPts val="2800"/>
        </a:lnSpc>
        <a:spcBef>
          <a:spcPts val="0"/>
        </a:spcBef>
        <a:buFont typeface="Arial" panose="020B0604020202020204" pitchFamily="34" charset="0"/>
        <a:buChar char="-"/>
        <a:defRPr sz="2300" kern="1200">
          <a:solidFill>
            <a:srgbClr val="371E56"/>
          </a:solidFill>
          <a:latin typeface="+mn-lt"/>
          <a:ea typeface="+mn-ea"/>
          <a:cs typeface="+mn-cs"/>
        </a:defRPr>
      </a:lvl3pPr>
      <a:lvl4pPr marL="1600200" indent="-360000" algn="l" defTabSz="914400" rtl="0" eaLnBrk="1" latinLnBrk="0" hangingPunct="1">
        <a:lnSpc>
          <a:spcPts val="2800"/>
        </a:lnSpc>
        <a:spcBef>
          <a:spcPts val="0"/>
        </a:spcBef>
        <a:buFont typeface="Arial" panose="020B0604020202020204" pitchFamily="34" charset="0"/>
        <a:buChar char="-"/>
        <a:defRPr sz="2300" kern="1200">
          <a:solidFill>
            <a:srgbClr val="371E56"/>
          </a:solidFill>
          <a:latin typeface="+mn-lt"/>
          <a:ea typeface="+mn-ea"/>
          <a:cs typeface="+mn-cs"/>
        </a:defRPr>
      </a:lvl4pPr>
      <a:lvl5pPr marL="2057400" indent="-360000" algn="l" defTabSz="914400" rtl="0" eaLnBrk="1" latinLnBrk="0" hangingPunct="1">
        <a:lnSpc>
          <a:spcPts val="2800"/>
        </a:lnSpc>
        <a:spcBef>
          <a:spcPts val="0"/>
        </a:spcBef>
        <a:buFont typeface="Arial" panose="020B0604020202020204" pitchFamily="34" charset="0"/>
        <a:buChar char="-"/>
        <a:defRPr sz="2300" kern="1200">
          <a:solidFill>
            <a:srgbClr val="371E5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D60EADF5-87E5-4C18-A69D-315DC168A4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9716" y="3204839"/>
            <a:ext cx="6088062" cy="758825"/>
          </a:xfrm>
        </p:spPr>
        <p:txBody>
          <a:bodyPr>
            <a:noAutofit/>
          </a:bodyPr>
          <a:lstStyle/>
          <a:p>
            <a:r>
              <a:rPr lang="cs-CZ" sz="6000" dirty="0"/>
              <a:t>Evropské fondy</a:t>
            </a:r>
            <a:br>
              <a:rPr lang="cs-CZ" sz="6000" dirty="0"/>
            </a:br>
            <a:r>
              <a:rPr lang="cs-CZ" sz="6000" dirty="0"/>
              <a:t>v Praze</a:t>
            </a:r>
          </a:p>
        </p:txBody>
      </p:sp>
    </p:spTree>
    <p:extLst>
      <p:ext uri="{BB962C8B-B14F-4D97-AF65-F5344CB8AC3E}">
        <p14:creationId xmlns:p14="http://schemas.microsoft.com/office/powerpoint/2010/main" val="35035144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2DA28C-F6F3-4988-85C4-0A1EFC26A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3200" dirty="0"/>
              <a:t>Inteligentní budovy</a:t>
            </a:r>
            <a:br>
              <a:rPr lang="cs-CZ" sz="3200" dirty="0"/>
            </a:br>
            <a:r>
              <a:rPr lang="cs-CZ" sz="3200" dirty="0"/>
              <a:t>MČ Praha 14</a:t>
            </a:r>
            <a:endParaRPr lang="en-US" sz="3200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490" y="2316480"/>
            <a:ext cx="3429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ek 4">
            <a:extLst>
              <a:ext uri="{FF2B5EF4-FFF2-40B4-BE49-F238E27FC236}">
                <a16:creationId xmlns:a16="http://schemas.microsoft.com/office/drawing/2014/main" id="{01707CAC-AF16-4C3F-B437-01E521C5B6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0" t="5490" r="32444" b="-174"/>
          <a:stretch/>
        </p:blipFill>
        <p:spPr>
          <a:xfrm>
            <a:off x="4596427" y="0"/>
            <a:ext cx="4560273" cy="6953461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A90B0FED-B3EC-449A-B375-9147A30C4C5D}"/>
              </a:ext>
            </a:extLst>
          </p:cNvPr>
          <p:cNvSpPr/>
          <p:nvPr/>
        </p:nvSpPr>
        <p:spPr>
          <a:xfrm>
            <a:off x="491490" y="2044991"/>
            <a:ext cx="3987847" cy="54297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82DCDF34-FAC2-4A0F-B1C0-B4C5F7B1964A}"/>
              </a:ext>
            </a:extLst>
          </p:cNvPr>
          <p:cNvSpPr txBox="1"/>
          <p:nvPr/>
        </p:nvSpPr>
        <p:spPr>
          <a:xfrm>
            <a:off x="374400" y="2044991"/>
            <a:ext cx="3987847" cy="34622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cs-CZ" b="1" dirty="0">
                <a:latin typeface="+mj-lt"/>
              </a:rPr>
              <a:t>Příjemce</a:t>
            </a:r>
            <a:r>
              <a:rPr lang="en-US" dirty="0">
                <a:latin typeface="+mj-lt"/>
              </a:rPr>
              <a:t>:</a:t>
            </a:r>
            <a:r>
              <a:rPr lang="en-US" b="1" dirty="0">
                <a:latin typeface="+mj-lt"/>
              </a:rPr>
              <a:t> </a:t>
            </a:r>
            <a:r>
              <a:rPr lang="pl-PL" dirty="0">
                <a:latin typeface="+mj-lt"/>
              </a:rPr>
              <a:t>Městská část Praha 14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b="1" dirty="0">
              <a:latin typeface="+mj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b="1" dirty="0">
                <a:latin typeface="+mj-lt"/>
              </a:rPr>
              <a:t>Způsobilé náklady</a:t>
            </a:r>
            <a:r>
              <a:rPr lang="en-US" dirty="0">
                <a:latin typeface="+mj-lt"/>
              </a:rPr>
              <a:t>:</a:t>
            </a:r>
            <a:r>
              <a:rPr lang="en-US" b="1" dirty="0">
                <a:latin typeface="+mj-lt"/>
              </a:rPr>
              <a:t> </a:t>
            </a:r>
            <a:r>
              <a:rPr lang="cs-CZ" dirty="0"/>
              <a:t>99 754 059 Kč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b="1" dirty="0">
              <a:latin typeface="+mj-lt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cs-CZ" b="1" dirty="0">
                <a:latin typeface="+mj-lt"/>
              </a:rPr>
              <a:t>Realizace</a:t>
            </a:r>
            <a:r>
              <a:rPr lang="en-US" dirty="0">
                <a:latin typeface="+mj-lt"/>
              </a:rPr>
              <a:t>:</a:t>
            </a:r>
            <a:r>
              <a:rPr lang="en-US" b="1" dirty="0">
                <a:latin typeface="+mj-lt"/>
              </a:rPr>
              <a:t> </a:t>
            </a:r>
            <a:r>
              <a:rPr lang="en-US" dirty="0">
                <a:latin typeface="+mj-lt"/>
              </a:rPr>
              <a:t>20</a:t>
            </a:r>
            <a:r>
              <a:rPr lang="cs-CZ" dirty="0">
                <a:latin typeface="+mj-lt"/>
              </a:rPr>
              <a:t>19</a:t>
            </a:r>
            <a:r>
              <a:rPr lang="en-US" dirty="0">
                <a:latin typeface="+mj-lt"/>
              </a:rPr>
              <a:t> - 20</a:t>
            </a:r>
            <a:r>
              <a:rPr lang="cs-CZ" dirty="0">
                <a:latin typeface="+mj-lt"/>
              </a:rPr>
              <a:t>21</a:t>
            </a:r>
            <a:endParaRPr lang="en-US" dirty="0">
              <a:latin typeface="+mj-lt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dirty="0">
              <a:latin typeface="+mj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b="1" dirty="0">
                <a:latin typeface="+mj-lt"/>
              </a:rPr>
              <a:t>Předmět podpory</a:t>
            </a:r>
            <a:r>
              <a:rPr lang="en-US" dirty="0">
                <a:latin typeface="+mj-lt"/>
              </a:rPr>
              <a:t>:</a:t>
            </a:r>
            <a:r>
              <a:rPr lang="en-US" b="1" dirty="0">
                <a:latin typeface="+mj-lt"/>
              </a:rPr>
              <a:t> </a:t>
            </a:r>
            <a:r>
              <a:rPr lang="cs-CZ" dirty="0"/>
              <a:t>revitalizace energeticky náročných městských budov ÚMČ Praha 14 na energeticky vysoce efektivní budovy s využitím obnovitelných zdrojů energie, integraci inteligentních BMS a prvků zeleně s využitím dešťové vody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353790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2DA28C-F6F3-4988-85C4-0A1EFC26A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3200" dirty="0"/>
              <a:t>Elektrobusy</a:t>
            </a:r>
            <a:br>
              <a:rPr lang="cs-CZ" sz="3200" dirty="0"/>
            </a:br>
            <a:r>
              <a:rPr lang="cs-CZ" sz="3200" dirty="0"/>
              <a:t>a trolejbusy</a:t>
            </a:r>
            <a:endParaRPr lang="en-US" sz="3200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490" y="2316480"/>
            <a:ext cx="3429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ek 4">
            <a:extLst>
              <a:ext uri="{FF2B5EF4-FFF2-40B4-BE49-F238E27FC236}">
                <a16:creationId xmlns:a16="http://schemas.microsoft.com/office/drawing/2014/main" id="{01707CAC-AF16-4C3F-B437-01E521C5B6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781" t="16126" r="5244" b="9275"/>
          <a:stretch/>
        </p:blipFill>
        <p:spPr>
          <a:xfrm>
            <a:off x="4572000" y="0"/>
            <a:ext cx="4653023" cy="6858000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A90B0FED-B3EC-449A-B375-9147A30C4C5D}"/>
              </a:ext>
            </a:extLst>
          </p:cNvPr>
          <p:cNvSpPr/>
          <p:nvPr/>
        </p:nvSpPr>
        <p:spPr>
          <a:xfrm>
            <a:off x="491490" y="2044991"/>
            <a:ext cx="3987847" cy="54297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82DCDF34-FAC2-4A0F-B1C0-B4C5F7B1964A}"/>
              </a:ext>
            </a:extLst>
          </p:cNvPr>
          <p:cNvSpPr txBox="1"/>
          <p:nvPr/>
        </p:nvSpPr>
        <p:spPr>
          <a:xfrm>
            <a:off x="374400" y="2044991"/>
            <a:ext cx="3987847" cy="34622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cs-CZ" b="1" dirty="0">
                <a:latin typeface="+mj-lt"/>
              </a:rPr>
              <a:t>Příjemce</a:t>
            </a:r>
            <a:r>
              <a:rPr lang="en-US" dirty="0">
                <a:latin typeface="+mj-lt"/>
              </a:rPr>
              <a:t>:</a:t>
            </a:r>
            <a:r>
              <a:rPr lang="en-US" b="1" dirty="0">
                <a:latin typeface="+mj-lt"/>
              </a:rPr>
              <a:t> </a:t>
            </a:r>
            <a:r>
              <a:rPr lang="pl-PL" dirty="0">
                <a:latin typeface="+mj-lt"/>
              </a:rPr>
              <a:t>Dopravní podnik hl. m. Prahy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b="1" dirty="0">
              <a:latin typeface="+mj-lt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cs-CZ" b="1" dirty="0">
                <a:latin typeface="+mj-lt"/>
              </a:rPr>
              <a:t>Způsobilé náklady</a:t>
            </a:r>
            <a:r>
              <a:rPr lang="en-US" dirty="0">
                <a:latin typeface="+mj-lt"/>
              </a:rPr>
              <a:t>:</a:t>
            </a:r>
            <a:r>
              <a:rPr lang="en-US" b="1" dirty="0">
                <a:latin typeface="+mj-lt"/>
              </a:rPr>
              <a:t> </a:t>
            </a:r>
            <a:r>
              <a:rPr lang="cs-CZ" dirty="0">
                <a:latin typeface="+mj-lt"/>
              </a:rPr>
              <a:t>4</a:t>
            </a:r>
            <a:r>
              <a:rPr lang="en-US" dirty="0">
                <a:latin typeface="+mj-lt"/>
              </a:rPr>
              <a:t>78</a:t>
            </a:r>
            <a:r>
              <a:rPr lang="cs-CZ" dirty="0">
                <a:latin typeface="+mj-lt"/>
              </a:rPr>
              <a:t> </a:t>
            </a:r>
            <a:r>
              <a:rPr lang="en-US" dirty="0">
                <a:latin typeface="+mj-lt"/>
              </a:rPr>
              <a:t>210</a:t>
            </a:r>
            <a:r>
              <a:rPr lang="cs-CZ" dirty="0">
                <a:latin typeface="+mj-lt"/>
              </a:rPr>
              <a:t> </a:t>
            </a:r>
            <a:r>
              <a:rPr lang="en-US" dirty="0">
                <a:latin typeface="+mj-lt"/>
              </a:rPr>
              <a:t>000</a:t>
            </a:r>
            <a:r>
              <a:rPr lang="cs-CZ" dirty="0">
                <a:latin typeface="+mj-lt"/>
              </a:rPr>
              <a:t> Kč</a:t>
            </a:r>
            <a:endParaRPr lang="en-US" dirty="0">
              <a:latin typeface="+mj-lt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b="1" dirty="0">
              <a:latin typeface="+mj-lt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cs-CZ" b="1" dirty="0">
                <a:latin typeface="+mj-lt"/>
              </a:rPr>
              <a:t>Realizace</a:t>
            </a:r>
            <a:r>
              <a:rPr lang="en-US" dirty="0">
                <a:latin typeface="+mj-lt"/>
              </a:rPr>
              <a:t>:</a:t>
            </a:r>
            <a:r>
              <a:rPr lang="en-US" b="1" dirty="0">
                <a:latin typeface="+mj-lt"/>
              </a:rPr>
              <a:t> </a:t>
            </a:r>
            <a:r>
              <a:rPr lang="en-US" dirty="0">
                <a:latin typeface="+mj-lt"/>
              </a:rPr>
              <a:t>2021 - 2023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dirty="0">
              <a:latin typeface="+mj-lt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cs-CZ" b="1" dirty="0">
                <a:latin typeface="+mj-lt"/>
              </a:rPr>
              <a:t>Předmět podpory</a:t>
            </a:r>
            <a:r>
              <a:rPr lang="en-US" dirty="0">
                <a:latin typeface="+mj-lt"/>
              </a:rPr>
              <a:t>:</a:t>
            </a:r>
            <a:r>
              <a:rPr lang="en-US" b="1" dirty="0">
                <a:latin typeface="+mj-lt"/>
              </a:rPr>
              <a:t> </a:t>
            </a:r>
            <a:r>
              <a:rPr lang="cs-CZ" dirty="0">
                <a:latin typeface="+mj-lt"/>
              </a:rPr>
              <a:t>elektrifikace linek veřejné dopravy prostřednictvím pořízení 14 elektrických busů a  15 kloubových trolejbusů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770024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2DA28C-F6F3-4988-85C4-0A1EFC26A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3200" dirty="0"/>
              <a:t>Sociální byty HMP</a:t>
            </a:r>
            <a:endParaRPr lang="en-US" sz="3200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490" y="2316480"/>
            <a:ext cx="3429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ek 4">
            <a:extLst>
              <a:ext uri="{FF2B5EF4-FFF2-40B4-BE49-F238E27FC236}">
                <a16:creationId xmlns:a16="http://schemas.microsoft.com/office/drawing/2014/main" id="{01707CAC-AF16-4C3F-B437-01E521C5B6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427" y="1"/>
            <a:ext cx="4560273" cy="6883744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A90B0FED-B3EC-449A-B375-9147A30C4C5D}"/>
              </a:ext>
            </a:extLst>
          </p:cNvPr>
          <p:cNvSpPr/>
          <p:nvPr/>
        </p:nvSpPr>
        <p:spPr>
          <a:xfrm>
            <a:off x="491490" y="2044991"/>
            <a:ext cx="3987847" cy="54297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82DCDF34-FAC2-4A0F-B1C0-B4C5F7B1964A}"/>
              </a:ext>
            </a:extLst>
          </p:cNvPr>
          <p:cNvSpPr txBox="1"/>
          <p:nvPr/>
        </p:nvSpPr>
        <p:spPr>
          <a:xfrm>
            <a:off x="374400" y="2044991"/>
            <a:ext cx="3987847" cy="34622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cs-CZ" b="1" dirty="0">
                <a:latin typeface="+mj-lt"/>
              </a:rPr>
              <a:t>Příjemce</a:t>
            </a:r>
            <a:r>
              <a:rPr lang="en-US" dirty="0">
                <a:latin typeface="+mj-lt"/>
              </a:rPr>
              <a:t>:</a:t>
            </a:r>
            <a:r>
              <a:rPr lang="en-US" b="1" dirty="0">
                <a:latin typeface="+mj-lt"/>
              </a:rPr>
              <a:t> </a:t>
            </a:r>
            <a:r>
              <a:rPr lang="pl-PL" dirty="0">
                <a:latin typeface="+mj-lt"/>
              </a:rPr>
              <a:t>Hlavní město Praha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b="1" dirty="0">
              <a:latin typeface="+mj-lt"/>
            </a:endParaRPr>
          </a:p>
          <a:p>
            <a:pPr>
              <a:lnSpc>
                <a:spcPct val="100000"/>
              </a:lnSpc>
            </a:pPr>
            <a:r>
              <a:rPr lang="cs-CZ" b="1" dirty="0">
                <a:latin typeface="+mj-lt"/>
              </a:rPr>
              <a:t>Způsobilé náklady</a:t>
            </a:r>
            <a:r>
              <a:rPr lang="en-US" dirty="0">
                <a:latin typeface="+mj-lt"/>
              </a:rPr>
              <a:t>:</a:t>
            </a:r>
            <a:r>
              <a:rPr lang="en-US" b="1" dirty="0">
                <a:latin typeface="+mj-lt"/>
              </a:rPr>
              <a:t> </a:t>
            </a:r>
            <a:r>
              <a:rPr lang="cs-CZ" dirty="0"/>
              <a:t>9 850 970,00 Kč (celkové náklady 22 742 994,68 Kč)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b="1" dirty="0">
              <a:latin typeface="+mj-lt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cs-CZ" b="1" dirty="0">
                <a:latin typeface="+mj-lt"/>
              </a:rPr>
              <a:t>Realizace</a:t>
            </a:r>
            <a:r>
              <a:rPr lang="en-US" dirty="0">
                <a:latin typeface="+mj-lt"/>
              </a:rPr>
              <a:t>:</a:t>
            </a:r>
            <a:r>
              <a:rPr lang="en-US" b="1" dirty="0">
                <a:latin typeface="+mj-lt"/>
              </a:rPr>
              <a:t> </a:t>
            </a:r>
            <a:r>
              <a:rPr lang="en-US" dirty="0">
                <a:latin typeface="+mj-lt"/>
              </a:rPr>
              <a:t>20</a:t>
            </a:r>
            <a:r>
              <a:rPr lang="cs-CZ" dirty="0">
                <a:latin typeface="+mj-lt"/>
              </a:rPr>
              <a:t>19</a:t>
            </a:r>
            <a:r>
              <a:rPr lang="en-US" dirty="0">
                <a:latin typeface="+mj-lt"/>
              </a:rPr>
              <a:t> - 20</a:t>
            </a:r>
            <a:r>
              <a:rPr lang="cs-CZ" dirty="0">
                <a:latin typeface="+mj-lt"/>
              </a:rPr>
              <a:t>21</a:t>
            </a:r>
            <a:endParaRPr lang="en-US" dirty="0">
              <a:latin typeface="+mj-lt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dirty="0">
              <a:latin typeface="+mj-lt"/>
            </a:endParaRPr>
          </a:p>
          <a:p>
            <a:pPr>
              <a:lnSpc>
                <a:spcPct val="100000"/>
              </a:lnSpc>
            </a:pPr>
            <a:r>
              <a:rPr lang="cs-CZ" b="1" dirty="0">
                <a:latin typeface="+mj-lt"/>
              </a:rPr>
              <a:t>Předmět podpory</a:t>
            </a:r>
            <a:r>
              <a:rPr lang="en-US" dirty="0">
                <a:latin typeface="+mj-lt"/>
              </a:rPr>
              <a:t>:</a:t>
            </a:r>
            <a:r>
              <a:rPr lang="en-US" b="1" dirty="0">
                <a:latin typeface="+mj-lt"/>
              </a:rPr>
              <a:t> </a:t>
            </a:r>
            <a:r>
              <a:rPr lang="cs-CZ" dirty="0">
                <a:latin typeface="+mj-lt"/>
              </a:rPr>
              <a:t>rekonstrukce </a:t>
            </a:r>
            <a:r>
              <a:rPr lang="cs-CZ" dirty="0"/>
              <a:t>3 bytových domů s celkem 56 byty určených pro sociální bydlení</a:t>
            </a:r>
          </a:p>
        </p:txBody>
      </p:sp>
    </p:spTree>
    <p:extLst>
      <p:ext uri="{BB962C8B-B14F-4D97-AF65-F5344CB8AC3E}">
        <p14:creationId xmlns:p14="http://schemas.microsoft.com/office/powerpoint/2010/main" val="7505944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2DA28C-F6F3-4988-85C4-0A1EFC26A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3200" dirty="0"/>
              <a:t>Komunitní centrum</a:t>
            </a:r>
            <a:br>
              <a:rPr lang="cs-CZ" sz="3200" dirty="0"/>
            </a:br>
            <a:r>
              <a:rPr lang="cs-CZ" sz="3200" dirty="0"/>
              <a:t>a zahrada </a:t>
            </a:r>
            <a:r>
              <a:rPr lang="cs-CZ" sz="3200" dirty="0" err="1"/>
              <a:t>Kotlaska</a:t>
            </a:r>
            <a:endParaRPr lang="en-US" sz="3200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490" y="2316480"/>
            <a:ext cx="3429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bdélník 5">
            <a:extLst>
              <a:ext uri="{FF2B5EF4-FFF2-40B4-BE49-F238E27FC236}">
                <a16:creationId xmlns:a16="http://schemas.microsoft.com/office/drawing/2014/main" id="{A90B0FED-B3EC-449A-B375-9147A30C4C5D}"/>
              </a:ext>
            </a:extLst>
          </p:cNvPr>
          <p:cNvSpPr/>
          <p:nvPr/>
        </p:nvSpPr>
        <p:spPr>
          <a:xfrm>
            <a:off x="491490" y="2044991"/>
            <a:ext cx="3987847" cy="54297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82DCDF34-FAC2-4A0F-B1C0-B4C5F7B1964A}"/>
              </a:ext>
            </a:extLst>
          </p:cNvPr>
          <p:cNvSpPr txBox="1"/>
          <p:nvPr/>
        </p:nvSpPr>
        <p:spPr>
          <a:xfrm>
            <a:off x="374400" y="2044991"/>
            <a:ext cx="3987847" cy="34622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cs-CZ" b="1" dirty="0">
                <a:latin typeface="+mj-lt"/>
              </a:rPr>
              <a:t>Příjemce</a:t>
            </a:r>
            <a:r>
              <a:rPr lang="en-US" dirty="0">
                <a:latin typeface="+mj-lt"/>
              </a:rPr>
              <a:t>:</a:t>
            </a:r>
            <a:r>
              <a:rPr lang="en-US" b="1" dirty="0">
                <a:latin typeface="+mj-lt"/>
              </a:rPr>
              <a:t> </a:t>
            </a:r>
            <a:r>
              <a:rPr lang="cs-CZ" dirty="0">
                <a:latin typeface="+mj-lt"/>
              </a:rPr>
              <a:t>RUBIKON Centrum, </a:t>
            </a:r>
            <a:r>
              <a:rPr lang="cs-CZ" dirty="0" err="1">
                <a:latin typeface="+mj-lt"/>
              </a:rPr>
              <a:t>z.ú</a:t>
            </a:r>
            <a:r>
              <a:rPr lang="cs-CZ" dirty="0">
                <a:latin typeface="+mj-lt"/>
              </a:rPr>
              <a:t>.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dirty="0">
              <a:latin typeface="+mj-lt"/>
            </a:endParaRPr>
          </a:p>
          <a:p>
            <a:pPr>
              <a:lnSpc>
                <a:spcPct val="100000"/>
              </a:lnSpc>
            </a:pPr>
            <a:r>
              <a:rPr lang="cs-CZ" b="1" dirty="0">
                <a:latin typeface="+mj-lt"/>
              </a:rPr>
              <a:t>Způsobilé náklady</a:t>
            </a:r>
            <a:r>
              <a:rPr lang="en-US" dirty="0">
                <a:latin typeface="+mj-lt"/>
              </a:rPr>
              <a:t>:</a:t>
            </a:r>
            <a:r>
              <a:rPr lang="en-US" b="1" dirty="0">
                <a:latin typeface="+mj-lt"/>
              </a:rPr>
              <a:t> </a:t>
            </a:r>
            <a:r>
              <a:rPr lang="cs-CZ" dirty="0"/>
              <a:t>19 618 660 Kč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b="1" dirty="0">
              <a:latin typeface="+mj-lt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cs-CZ" b="1" dirty="0">
                <a:latin typeface="+mj-lt"/>
              </a:rPr>
              <a:t>Realizace</a:t>
            </a:r>
            <a:r>
              <a:rPr lang="en-US" dirty="0">
                <a:latin typeface="+mj-lt"/>
              </a:rPr>
              <a:t>:</a:t>
            </a:r>
            <a:r>
              <a:rPr lang="en-US" b="1" dirty="0">
                <a:latin typeface="+mj-lt"/>
              </a:rPr>
              <a:t> </a:t>
            </a:r>
            <a:r>
              <a:rPr lang="cs-CZ" dirty="0">
                <a:latin typeface="+mj-lt"/>
              </a:rPr>
              <a:t>2017 – 2023</a:t>
            </a:r>
            <a:endParaRPr lang="en-US" dirty="0">
              <a:latin typeface="+mj-lt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dirty="0">
              <a:latin typeface="+mj-lt"/>
            </a:endParaRPr>
          </a:p>
          <a:p>
            <a:pPr>
              <a:lnSpc>
                <a:spcPct val="100000"/>
              </a:lnSpc>
            </a:pPr>
            <a:r>
              <a:rPr lang="cs-CZ" b="1" dirty="0">
                <a:latin typeface="+mj-lt"/>
              </a:rPr>
              <a:t>Předmět podpory</a:t>
            </a:r>
            <a:r>
              <a:rPr lang="en-US" dirty="0">
                <a:latin typeface="+mj-lt"/>
              </a:rPr>
              <a:t>:</a:t>
            </a:r>
            <a:r>
              <a:rPr lang="cs-CZ" dirty="0">
                <a:latin typeface="+mj-lt"/>
              </a:rPr>
              <a:t> vytvoření a provoz komunitního centra a zahrady, které slouží pro setkávání místní komunity a rozvoj a propojení integračních služeb pro osoby po výkonu trestu a jejich rodin s dětmi v nepříznivé situaci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1707CAC-AF16-4C3F-B437-01E521C5B6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7" r="27757"/>
          <a:stretch/>
        </p:blipFill>
        <p:spPr>
          <a:xfrm>
            <a:off x="4572000" y="0"/>
            <a:ext cx="4572000" cy="6858000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27804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2DA28C-F6F3-4988-85C4-0A1EFC26A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3200" dirty="0"/>
              <a:t>Mateřská škola</a:t>
            </a:r>
            <a:br>
              <a:rPr lang="cs-CZ" sz="3200" dirty="0"/>
            </a:br>
            <a:r>
              <a:rPr lang="cs-CZ" sz="3200" dirty="0"/>
              <a:t>Hrnčíře</a:t>
            </a:r>
            <a:endParaRPr lang="en-US" sz="3200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490" y="2316480"/>
            <a:ext cx="3429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bdélník 5">
            <a:extLst>
              <a:ext uri="{FF2B5EF4-FFF2-40B4-BE49-F238E27FC236}">
                <a16:creationId xmlns:a16="http://schemas.microsoft.com/office/drawing/2014/main" id="{A90B0FED-B3EC-449A-B375-9147A30C4C5D}"/>
              </a:ext>
            </a:extLst>
          </p:cNvPr>
          <p:cNvSpPr/>
          <p:nvPr/>
        </p:nvSpPr>
        <p:spPr>
          <a:xfrm>
            <a:off x="491490" y="2044991"/>
            <a:ext cx="3987847" cy="54297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82DCDF34-FAC2-4A0F-B1C0-B4C5F7B1964A}"/>
              </a:ext>
            </a:extLst>
          </p:cNvPr>
          <p:cNvSpPr txBox="1"/>
          <p:nvPr/>
        </p:nvSpPr>
        <p:spPr>
          <a:xfrm>
            <a:off x="374400" y="2044991"/>
            <a:ext cx="3987847" cy="34622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cs-CZ" b="1" dirty="0">
                <a:latin typeface="+mj-lt"/>
              </a:rPr>
              <a:t>Příjemce</a:t>
            </a:r>
            <a:r>
              <a:rPr lang="en-US" dirty="0">
                <a:latin typeface="+mj-lt"/>
              </a:rPr>
              <a:t>:</a:t>
            </a:r>
            <a:r>
              <a:rPr lang="en-US" b="1" dirty="0">
                <a:latin typeface="+mj-lt"/>
              </a:rPr>
              <a:t> </a:t>
            </a:r>
            <a:r>
              <a:rPr lang="cs-CZ" dirty="0">
                <a:latin typeface="+mj-lt"/>
              </a:rPr>
              <a:t>MČ Praha-Šeberov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dirty="0">
              <a:latin typeface="+mj-lt"/>
            </a:endParaRPr>
          </a:p>
          <a:p>
            <a:pPr>
              <a:lnSpc>
                <a:spcPct val="100000"/>
              </a:lnSpc>
            </a:pPr>
            <a:r>
              <a:rPr lang="cs-CZ" b="1" dirty="0">
                <a:latin typeface="+mj-lt"/>
              </a:rPr>
              <a:t>Způsobilé náklady</a:t>
            </a:r>
            <a:r>
              <a:rPr lang="en-US" dirty="0">
                <a:latin typeface="+mj-lt"/>
              </a:rPr>
              <a:t>:</a:t>
            </a:r>
            <a:r>
              <a:rPr lang="en-US" b="1" dirty="0">
                <a:latin typeface="+mj-lt"/>
              </a:rPr>
              <a:t> 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14 771 601 Kč</a:t>
            </a:r>
          </a:p>
          <a:p>
            <a:pPr>
              <a:lnSpc>
                <a:spcPct val="100000"/>
              </a:lnSpc>
            </a:pPr>
            <a:endParaRPr lang="en-US" b="1" dirty="0">
              <a:latin typeface="+mj-lt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cs-CZ" b="1" dirty="0">
                <a:latin typeface="+mj-lt"/>
              </a:rPr>
              <a:t>Realizace</a:t>
            </a:r>
            <a:r>
              <a:rPr lang="en-US" dirty="0">
                <a:latin typeface="+mj-lt"/>
              </a:rPr>
              <a:t>:</a:t>
            </a:r>
            <a:r>
              <a:rPr lang="en-US" b="1" dirty="0">
                <a:latin typeface="+mj-lt"/>
              </a:rPr>
              <a:t> </a:t>
            </a:r>
            <a:r>
              <a:rPr lang="cs-CZ" dirty="0">
                <a:latin typeface="+mj-lt"/>
              </a:rPr>
              <a:t>2018 – 2019</a:t>
            </a:r>
            <a:endParaRPr lang="en-US" dirty="0">
              <a:latin typeface="+mj-lt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dirty="0">
              <a:latin typeface="+mj-lt"/>
            </a:endParaRPr>
          </a:p>
          <a:p>
            <a:pPr>
              <a:lnSpc>
                <a:spcPct val="100000"/>
              </a:lnSpc>
            </a:pPr>
            <a:r>
              <a:rPr lang="cs-CZ" b="1" dirty="0">
                <a:latin typeface="+mj-lt"/>
              </a:rPr>
              <a:t>Předmět podpory</a:t>
            </a:r>
            <a:r>
              <a:rPr lang="en-US" dirty="0">
                <a:latin typeface="+mj-lt"/>
              </a:rPr>
              <a:t>:</a:t>
            </a:r>
            <a:r>
              <a:rPr lang="cs-CZ" dirty="0">
                <a:latin typeface="+mj-lt"/>
              </a:rPr>
              <a:t> navýšení kapacity MŠ Na Příčné výstavbou nového pavilonu pro 2 třídy po 25 včetně vybavení vnitřního i venkovního zázemí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1707CAC-AF16-4C3F-B437-01E521C5B6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7" r="25017"/>
          <a:stretch/>
        </p:blipFill>
        <p:spPr>
          <a:xfrm>
            <a:off x="4572000" y="0"/>
            <a:ext cx="4572000" cy="6858000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240712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2DA28C-F6F3-4988-85C4-0A1EFC26A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3200" dirty="0"/>
              <a:t>Dětské skupiny</a:t>
            </a:r>
            <a:br>
              <a:rPr lang="cs-CZ" sz="3200" dirty="0"/>
            </a:br>
            <a:r>
              <a:rPr lang="cs-CZ" sz="3200" dirty="0"/>
              <a:t>na Praze 4</a:t>
            </a:r>
            <a:endParaRPr lang="en-US" sz="3200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490" y="2316480"/>
            <a:ext cx="3429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bdélník 5">
            <a:extLst>
              <a:ext uri="{FF2B5EF4-FFF2-40B4-BE49-F238E27FC236}">
                <a16:creationId xmlns:a16="http://schemas.microsoft.com/office/drawing/2014/main" id="{A90B0FED-B3EC-449A-B375-9147A30C4C5D}"/>
              </a:ext>
            </a:extLst>
          </p:cNvPr>
          <p:cNvSpPr/>
          <p:nvPr/>
        </p:nvSpPr>
        <p:spPr>
          <a:xfrm>
            <a:off x="491490" y="2044991"/>
            <a:ext cx="3987847" cy="54297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82DCDF34-FAC2-4A0F-B1C0-B4C5F7B1964A}"/>
              </a:ext>
            </a:extLst>
          </p:cNvPr>
          <p:cNvSpPr txBox="1"/>
          <p:nvPr/>
        </p:nvSpPr>
        <p:spPr>
          <a:xfrm>
            <a:off x="374400" y="2044991"/>
            <a:ext cx="3987847" cy="34622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cs-CZ" b="1" dirty="0">
                <a:latin typeface="+mj-lt"/>
              </a:rPr>
              <a:t>Příjemce</a:t>
            </a:r>
            <a:r>
              <a:rPr lang="en-US" dirty="0">
                <a:latin typeface="+mj-lt"/>
              </a:rPr>
              <a:t>:</a:t>
            </a:r>
            <a:r>
              <a:rPr lang="en-US" b="1" dirty="0">
                <a:latin typeface="+mj-lt"/>
              </a:rPr>
              <a:t> </a:t>
            </a:r>
            <a:r>
              <a:rPr lang="cs-CZ" dirty="0">
                <a:latin typeface="+mj-lt"/>
              </a:rPr>
              <a:t>Zdravotnické zařízení MČ Praha 4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dirty="0">
              <a:latin typeface="+mj-lt"/>
            </a:endParaRPr>
          </a:p>
          <a:p>
            <a:pPr>
              <a:lnSpc>
                <a:spcPct val="100000"/>
              </a:lnSpc>
            </a:pPr>
            <a:r>
              <a:rPr lang="cs-CZ" b="1" dirty="0">
                <a:latin typeface="+mj-lt"/>
              </a:rPr>
              <a:t>Způsobilé náklady</a:t>
            </a:r>
            <a:r>
              <a:rPr lang="en-US" dirty="0">
                <a:latin typeface="+mj-lt"/>
              </a:rPr>
              <a:t>:</a:t>
            </a:r>
            <a:r>
              <a:rPr lang="en-US" b="1" dirty="0">
                <a:latin typeface="+mj-lt"/>
              </a:rPr>
              <a:t> 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97 153 843 Kč</a:t>
            </a:r>
          </a:p>
          <a:p>
            <a:pPr>
              <a:lnSpc>
                <a:spcPct val="100000"/>
              </a:lnSpc>
            </a:pPr>
            <a:endParaRPr lang="en-US" b="1" dirty="0">
              <a:latin typeface="+mj-lt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cs-CZ" b="1" dirty="0">
                <a:latin typeface="+mj-lt"/>
              </a:rPr>
              <a:t>Realizace</a:t>
            </a:r>
            <a:r>
              <a:rPr lang="en-US" dirty="0">
                <a:latin typeface="+mj-lt"/>
              </a:rPr>
              <a:t>:</a:t>
            </a:r>
            <a:r>
              <a:rPr lang="en-US" b="1" dirty="0">
                <a:latin typeface="+mj-lt"/>
              </a:rPr>
              <a:t> </a:t>
            </a:r>
            <a:r>
              <a:rPr lang="cs-CZ" dirty="0">
                <a:latin typeface="+mj-lt"/>
              </a:rPr>
              <a:t>2016 – 2022</a:t>
            </a:r>
            <a:endParaRPr lang="en-US" dirty="0">
              <a:latin typeface="+mj-lt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dirty="0">
              <a:latin typeface="+mj-lt"/>
            </a:endParaRPr>
          </a:p>
          <a:p>
            <a:pPr>
              <a:lnSpc>
                <a:spcPct val="100000"/>
              </a:lnSpc>
            </a:pPr>
            <a:r>
              <a:rPr lang="cs-CZ" b="1" dirty="0">
                <a:latin typeface="+mj-lt"/>
              </a:rPr>
              <a:t>Předmět podpory</a:t>
            </a:r>
            <a:r>
              <a:rPr lang="en-US" dirty="0">
                <a:latin typeface="+mj-lt"/>
              </a:rPr>
              <a:t>:</a:t>
            </a:r>
            <a:r>
              <a:rPr lang="cs-CZ" dirty="0">
                <a:latin typeface="+mj-lt"/>
              </a:rPr>
              <a:t> provoz 7 dětských skupiny pro děti </a:t>
            </a:r>
            <a:r>
              <a:rPr lang="pl-PL" dirty="0">
                <a:latin typeface="+mj-lt"/>
              </a:rPr>
              <a:t>ve věku od jednoho do tří let, každá DS s kapacitou</a:t>
            </a:r>
            <a:r>
              <a:rPr lang="cs-CZ" dirty="0">
                <a:latin typeface="+mj-lt"/>
              </a:rPr>
              <a:t> 20 dětí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1707CAC-AF16-4C3F-B437-01E521C5B6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4" r="44156"/>
          <a:stretch/>
        </p:blipFill>
        <p:spPr>
          <a:xfrm>
            <a:off x="4572000" y="0"/>
            <a:ext cx="4572000" cy="6858000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364033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EBED2E37-77C2-429C-B930-543AD34C59AA}"/>
              </a:ext>
            </a:extLst>
          </p:cNvPr>
          <p:cNvSpPr txBox="1">
            <a:spLocks/>
          </p:cNvSpPr>
          <p:nvPr/>
        </p:nvSpPr>
        <p:spPr>
          <a:xfrm>
            <a:off x="374400" y="3004320"/>
            <a:ext cx="6087600" cy="76007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ts val="5500"/>
              </a:lnSpc>
              <a:spcBef>
                <a:spcPct val="0"/>
              </a:spcBef>
              <a:buNone/>
              <a:defRPr lang="en-US" sz="5539" b="1" kern="1200" spc="-100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cs-CZ" sz="4000" dirty="0"/>
              <a:t>Evropské fondy</a:t>
            </a:r>
          </a:p>
          <a:p>
            <a:r>
              <a:rPr lang="cs-CZ" sz="4000" dirty="0"/>
              <a:t>v Praze 2021+</a:t>
            </a:r>
          </a:p>
        </p:txBody>
      </p:sp>
    </p:spTree>
    <p:extLst>
      <p:ext uri="{BB962C8B-B14F-4D97-AF65-F5344CB8AC3E}">
        <p14:creationId xmlns:p14="http://schemas.microsoft.com/office/powerpoint/2010/main" val="6302939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2D59A724-E314-464B-804F-320C08CF1E2B}"/>
              </a:ext>
            </a:extLst>
          </p:cNvPr>
          <p:cNvSpPr/>
          <p:nvPr/>
        </p:nvSpPr>
        <p:spPr>
          <a:xfrm>
            <a:off x="7889910" y="5795320"/>
            <a:ext cx="1219596" cy="1062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Programové období 2021+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4294967295"/>
          </p:nvPr>
        </p:nvSpPr>
        <p:spPr>
          <a:xfrm>
            <a:off x="133170" y="4245450"/>
            <a:ext cx="3492751" cy="961595"/>
          </a:xfrm>
        </p:spPr>
        <p:txBody>
          <a:bodyPr/>
          <a:lstStyle/>
          <a:p>
            <a:pPr algn="ctr" fontAlgn="ctr"/>
            <a:r>
              <a:rPr lang="cs-CZ" sz="2800" dirty="0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  <a:t>+ 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další prostředky v řádu miliard korun z NPO-RRF pro obce a kraje </a:t>
            </a:r>
          </a:p>
        </p:txBody>
      </p:sp>
      <p:sp>
        <p:nvSpPr>
          <p:cNvPr id="28" name="Obdélník 27"/>
          <p:cNvSpPr/>
          <p:nvPr/>
        </p:nvSpPr>
        <p:spPr>
          <a:xfrm>
            <a:off x="4495014" y="94944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ctr"/>
            <a:r>
              <a:rPr lang="cs-CZ" sz="3600" dirty="0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  <a:t>9,4</a:t>
            </a:r>
            <a:r>
              <a:rPr lang="pt-BR" sz="3600" dirty="0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  <a:t> m</a:t>
            </a:r>
            <a:r>
              <a:rPr lang="cs-CZ" sz="3600" dirty="0" err="1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  <a:t>ld</a:t>
            </a:r>
            <a:r>
              <a:rPr lang="pt-BR" sz="3600" dirty="0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  <a:t>. </a:t>
            </a:r>
            <a:r>
              <a:rPr lang="cs-CZ" sz="3600" dirty="0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  <a:t>Kč</a:t>
            </a:r>
            <a:br>
              <a:rPr lang="pt-BR" dirty="0">
                <a:solidFill>
                  <a:srgbClr val="0056BC"/>
                </a:solidFill>
                <a:latin typeface="Calibri" panose="020F0502020204030204" pitchFamily="34" charset="0"/>
              </a:rPr>
            </a:br>
            <a:r>
              <a:rPr lang="pt-BR" dirty="0">
                <a:latin typeface="Calibri" panose="020F0502020204030204" pitchFamily="34" charset="0"/>
              </a:rPr>
              <a:t>pražská obálka EFRR</a:t>
            </a:r>
            <a:endParaRPr lang="cs-CZ" dirty="0">
              <a:latin typeface="Calibri" panose="020F0502020204030204" pitchFamily="34" charset="0"/>
            </a:endParaRPr>
          </a:p>
          <a:p>
            <a:pPr algn="ctr" fontAlgn="ctr"/>
            <a:r>
              <a:rPr lang="cs-CZ" dirty="0">
                <a:latin typeface="Calibri" panose="020F0502020204030204" pitchFamily="34" charset="0"/>
              </a:rPr>
              <a:t>(veřejná prostranství, školství, digitalizace)</a:t>
            </a:r>
            <a:endParaRPr lang="pt-BR" dirty="0">
              <a:latin typeface="Calibri" panose="020F0502020204030204" pitchFamily="34" charset="0"/>
            </a:endParaRPr>
          </a:p>
        </p:txBody>
      </p:sp>
      <p:sp>
        <p:nvSpPr>
          <p:cNvPr id="29" name="Obdélník 28"/>
          <p:cNvSpPr/>
          <p:nvPr/>
        </p:nvSpPr>
        <p:spPr>
          <a:xfrm>
            <a:off x="4908454" y="217307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ctr"/>
            <a:r>
              <a:rPr lang="cs-CZ" sz="3600" dirty="0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  <a:t>1 mld. Kč</a:t>
            </a:r>
            <a:b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spolufinancování pražských</a:t>
            </a:r>
          </a:p>
          <a:p>
            <a:pPr algn="ctr" fontAlgn="ctr"/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projektů ze státního rozpočtu</a:t>
            </a:r>
          </a:p>
        </p:txBody>
      </p:sp>
      <p:sp>
        <p:nvSpPr>
          <p:cNvPr id="30" name="Obdélník 29"/>
          <p:cNvSpPr/>
          <p:nvPr/>
        </p:nvSpPr>
        <p:spPr>
          <a:xfrm>
            <a:off x="5087313" y="3669169"/>
            <a:ext cx="457200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ctr"/>
            <a:r>
              <a:rPr lang="cs-CZ" sz="3600" dirty="0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  <a:t>5-8 mld. Kč</a:t>
            </a:r>
            <a:b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výstavba nových tramvajových tratí</a:t>
            </a:r>
          </a:p>
          <a:p>
            <a:pPr algn="ctr" fontAlgn="ctr"/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z OP Doprava v rámci ITI</a:t>
            </a:r>
          </a:p>
        </p:txBody>
      </p:sp>
      <p:sp>
        <p:nvSpPr>
          <p:cNvPr id="31" name="Obdélník 30"/>
          <p:cNvSpPr/>
          <p:nvPr/>
        </p:nvSpPr>
        <p:spPr>
          <a:xfrm>
            <a:off x="1553375" y="926147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ctr"/>
            <a:r>
              <a:rPr lang="cs-CZ" sz="3600" dirty="0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  <a:t>1,7 mld. Kč</a:t>
            </a:r>
            <a:br>
              <a:rPr lang="cs-CZ" dirty="0">
                <a:solidFill>
                  <a:schemeClr val="accent5"/>
                </a:solidFill>
                <a:latin typeface="Calibri" panose="020F0502020204030204" pitchFamily="34" charset="0"/>
              </a:rPr>
            </a:b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nákup vozidel veřejné</a:t>
            </a:r>
          </a:p>
          <a:p>
            <a:pPr algn="ctr" fontAlgn="ctr"/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dopravy z NPO-RRF</a:t>
            </a:r>
          </a:p>
        </p:txBody>
      </p:sp>
      <p:sp>
        <p:nvSpPr>
          <p:cNvPr id="32" name="Obdélník 31"/>
          <p:cNvSpPr/>
          <p:nvPr/>
        </p:nvSpPr>
        <p:spPr>
          <a:xfrm>
            <a:off x="-664332" y="310466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ctr"/>
            <a:r>
              <a:rPr lang="cs-CZ" sz="3600" dirty="0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  <a:t>1,2 mld. Kč</a:t>
            </a:r>
            <a:b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dobíjecí infrastruktura</a:t>
            </a:r>
          </a:p>
          <a:p>
            <a:pPr algn="ctr" fontAlgn="ctr"/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pro veřejnou dopravu z NPO-RRF</a:t>
            </a:r>
          </a:p>
        </p:txBody>
      </p:sp>
      <p:sp>
        <p:nvSpPr>
          <p:cNvPr id="33" name="Obdélník 32"/>
          <p:cNvSpPr/>
          <p:nvPr/>
        </p:nvSpPr>
        <p:spPr>
          <a:xfrm>
            <a:off x="515313" y="5287450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ctr"/>
            <a:r>
              <a:rPr lang="cs-CZ" sz="3200" dirty="0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  <a:t>120 mil. Kč</a:t>
            </a:r>
            <a:b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projekty pražského IZS z REACT-EU</a:t>
            </a:r>
          </a:p>
        </p:txBody>
      </p:sp>
      <p:sp>
        <p:nvSpPr>
          <p:cNvPr id="34" name="Obdélník 33"/>
          <p:cNvSpPr/>
          <p:nvPr/>
        </p:nvSpPr>
        <p:spPr>
          <a:xfrm>
            <a:off x="3513968" y="4916093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ctr"/>
            <a:r>
              <a:rPr lang="cs-CZ" sz="3200" dirty="0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  <a:t>30 mil. Kč</a:t>
            </a:r>
            <a:b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ukončování OP PPR z OPTP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822" y="2762369"/>
            <a:ext cx="2559146" cy="1870309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B7196D68-5411-474D-955A-F48696814A2C}"/>
              </a:ext>
            </a:extLst>
          </p:cNvPr>
          <p:cNvSpPr/>
          <p:nvPr/>
        </p:nvSpPr>
        <p:spPr>
          <a:xfrm>
            <a:off x="2275367" y="336442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ctr"/>
            <a:r>
              <a:rPr lang="cs-CZ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  <a:t>25+ mld. Kč</a:t>
            </a:r>
            <a:endParaRPr lang="cs-CZ" sz="16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08358C1D-C35A-4C72-8B99-EC4DDB1EAE89}"/>
              </a:ext>
            </a:extLst>
          </p:cNvPr>
          <p:cNvSpPr/>
          <p:nvPr/>
        </p:nvSpPr>
        <p:spPr>
          <a:xfrm>
            <a:off x="-599004" y="175621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ctr"/>
            <a:r>
              <a:rPr lang="cs-CZ" sz="3600" dirty="0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  <a:t>4 - 6 mld. Kč</a:t>
            </a:r>
            <a:br>
              <a:rPr lang="cs-CZ" dirty="0">
                <a:solidFill>
                  <a:schemeClr val="accent5"/>
                </a:solidFill>
                <a:latin typeface="Calibri" panose="020F0502020204030204" pitchFamily="34" charset="0"/>
              </a:rPr>
            </a:b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Modernizační fond</a:t>
            </a:r>
          </a:p>
          <a:p>
            <a:pPr algn="ctr" fontAlgn="ctr"/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(např. modernizace vozidel MHD)</a:t>
            </a: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BAFC509E-29E2-4739-8170-75C1DED18C7E}"/>
              </a:ext>
            </a:extLst>
          </p:cNvPr>
          <p:cNvSpPr/>
          <p:nvPr/>
        </p:nvSpPr>
        <p:spPr>
          <a:xfrm>
            <a:off x="5603910" y="5614591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ctr"/>
            <a:r>
              <a:rPr lang="cs-CZ" sz="3200" dirty="0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  <a:t>+</a:t>
            </a:r>
            <a:b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další externí zdroje</a:t>
            </a:r>
          </a:p>
        </p:txBody>
      </p:sp>
    </p:spTree>
    <p:extLst>
      <p:ext uri="{BB962C8B-B14F-4D97-AF65-F5344CB8AC3E}">
        <p14:creationId xmlns:p14="http://schemas.microsoft.com/office/powerpoint/2010/main" val="355855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5876925"/>
            <a:ext cx="9144000" cy="981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5487" y="186825"/>
            <a:ext cx="8373934" cy="1248729"/>
          </a:xfrm>
        </p:spPr>
        <p:txBody>
          <a:bodyPr>
            <a:normAutofit/>
          </a:bodyPr>
          <a:lstStyle/>
          <a:p>
            <a:r>
              <a:rPr lang="cs-CZ" sz="3200" dirty="0"/>
              <a:t>Programové období 2021+</a:t>
            </a:r>
          </a:p>
        </p:txBody>
      </p:sp>
      <p:graphicFrame>
        <p:nvGraphicFramePr>
          <p:cNvPr id="12" name="Tabulka 11">
            <a:extLst>
              <a:ext uri="{FF2B5EF4-FFF2-40B4-BE49-F238E27FC236}">
                <a16:creationId xmlns:a16="http://schemas.microsoft.com/office/drawing/2014/main" id="{9B5EA606-8E1B-475D-AE8E-CD649AF952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4678918"/>
              </p:ext>
            </p:extLst>
          </p:nvPr>
        </p:nvGraphicFramePr>
        <p:xfrm>
          <a:off x="275487" y="963038"/>
          <a:ext cx="8639912" cy="5593400"/>
        </p:xfrm>
        <a:graphic>
          <a:graphicData uri="http://schemas.openxmlformats.org/drawingml/2006/table">
            <a:tbl>
              <a:tblPr firstRow="1" firstCol="1">
                <a:tableStyleId>{E8B1032C-EA38-4F05-BA0D-38AFFFC7BED3}</a:tableStyleId>
              </a:tblPr>
              <a:tblGrid>
                <a:gridCol w="2498096">
                  <a:extLst>
                    <a:ext uri="{9D8B030D-6E8A-4147-A177-3AD203B41FA5}">
                      <a16:colId xmlns:a16="http://schemas.microsoft.com/office/drawing/2014/main" val="401165086"/>
                    </a:ext>
                  </a:extLst>
                </a:gridCol>
                <a:gridCol w="827395">
                  <a:extLst>
                    <a:ext uri="{9D8B030D-6E8A-4147-A177-3AD203B41FA5}">
                      <a16:colId xmlns:a16="http://schemas.microsoft.com/office/drawing/2014/main" val="3246184278"/>
                    </a:ext>
                  </a:extLst>
                </a:gridCol>
                <a:gridCol w="795572">
                  <a:extLst>
                    <a:ext uri="{9D8B030D-6E8A-4147-A177-3AD203B41FA5}">
                      <a16:colId xmlns:a16="http://schemas.microsoft.com/office/drawing/2014/main" val="626497762"/>
                    </a:ext>
                  </a:extLst>
                </a:gridCol>
                <a:gridCol w="843307">
                  <a:extLst>
                    <a:ext uri="{9D8B030D-6E8A-4147-A177-3AD203B41FA5}">
                      <a16:colId xmlns:a16="http://schemas.microsoft.com/office/drawing/2014/main" val="2409839671"/>
                    </a:ext>
                  </a:extLst>
                </a:gridCol>
                <a:gridCol w="700102">
                  <a:extLst>
                    <a:ext uri="{9D8B030D-6E8A-4147-A177-3AD203B41FA5}">
                      <a16:colId xmlns:a16="http://schemas.microsoft.com/office/drawing/2014/main" val="3183474667"/>
                    </a:ext>
                  </a:extLst>
                </a:gridCol>
                <a:gridCol w="747838">
                  <a:extLst>
                    <a:ext uri="{9D8B030D-6E8A-4147-A177-3AD203B41FA5}">
                      <a16:colId xmlns:a16="http://schemas.microsoft.com/office/drawing/2014/main" val="2134594071"/>
                    </a:ext>
                  </a:extLst>
                </a:gridCol>
                <a:gridCol w="843307">
                  <a:extLst>
                    <a:ext uri="{9D8B030D-6E8A-4147-A177-3AD203B41FA5}">
                      <a16:colId xmlns:a16="http://schemas.microsoft.com/office/drawing/2014/main" val="1246781313"/>
                    </a:ext>
                  </a:extLst>
                </a:gridCol>
                <a:gridCol w="1384295">
                  <a:extLst>
                    <a:ext uri="{9D8B030D-6E8A-4147-A177-3AD203B41FA5}">
                      <a16:colId xmlns:a16="http://schemas.microsoft.com/office/drawing/2014/main" val="1425411853"/>
                    </a:ext>
                  </a:extLst>
                </a:gridCol>
              </a:tblGrid>
              <a:tr h="38331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Fondy, nástroje a programy EU relevatní pro HMP</a:t>
                      </a:r>
                      <a:endParaRPr lang="pt-BR" sz="9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 </a:t>
                      </a:r>
                      <a:br>
                        <a:rPr lang="cs-CZ" sz="900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cs-CZ" sz="700" u="none" strike="noStrike" dirty="0">
                          <a:solidFill>
                            <a:schemeClr val="bg1"/>
                          </a:solidFill>
                          <a:effectLst/>
                        </a:rPr>
                        <a:t>(Fond soudržnosti)</a:t>
                      </a:r>
                      <a:endParaRPr lang="cs-CZ" sz="9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EFRR </a:t>
                      </a:r>
                      <a:endParaRPr lang="cs-CZ" sz="700" u="none" strike="noStrike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 fontAlgn="ctr"/>
                      <a:r>
                        <a:rPr lang="cs-CZ" sz="700" u="none" strike="noStrike" dirty="0">
                          <a:solidFill>
                            <a:schemeClr val="bg1"/>
                          </a:solidFill>
                          <a:effectLst/>
                        </a:rPr>
                        <a:t>Evropský fond pro regionální rozvoj)</a:t>
                      </a:r>
                      <a:endParaRPr lang="cs-CZ" sz="9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ESF+ </a:t>
                      </a:r>
                    </a:p>
                    <a:p>
                      <a:pPr algn="ctr" fontAlgn="ctr"/>
                      <a:r>
                        <a:rPr lang="cs-CZ" sz="700" u="none" strike="noStrike" dirty="0">
                          <a:solidFill>
                            <a:schemeClr val="bg1"/>
                          </a:solidFill>
                          <a:effectLst/>
                        </a:rPr>
                        <a:t>(Evropský sociální fond)</a:t>
                      </a:r>
                      <a:endParaRPr lang="cs-CZ" sz="9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REACT-EU</a:t>
                      </a:r>
                      <a:endParaRPr lang="cs-CZ" sz="9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NPO-RRF </a:t>
                      </a:r>
                      <a:r>
                        <a:rPr lang="cs-CZ" sz="700" u="none" strike="noStrike" dirty="0">
                          <a:solidFill>
                            <a:schemeClr val="bg1"/>
                          </a:solidFill>
                          <a:effectLst/>
                        </a:rPr>
                        <a:t>(Národní plán obnovy)</a:t>
                      </a:r>
                      <a:endParaRPr lang="cs-CZ" sz="9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Modernizační fond</a:t>
                      </a:r>
                      <a:endParaRPr lang="cs-CZ" sz="9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Další programy EU</a:t>
                      </a:r>
                      <a:endParaRPr lang="cs-CZ" sz="9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8707417"/>
                  </a:ext>
                </a:extLst>
              </a:tr>
              <a:tr h="423283">
                <a:tc>
                  <a:txBody>
                    <a:bodyPr/>
                    <a:lstStyle/>
                    <a:p>
                      <a:pPr algn="just" fontAlgn="ctr"/>
                      <a:r>
                        <a:rPr lang="cs-CZ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Oblast podpory</a:t>
                      </a:r>
                      <a:endParaRPr lang="cs-CZ" sz="9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7644187"/>
                  </a:ext>
                </a:extLst>
              </a:tr>
              <a:tr h="229991"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u="none" strike="noStrike">
                          <a:effectLst/>
                        </a:rPr>
                        <a:t>Využití VaI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effectLst/>
                        </a:rPr>
                        <a:t> 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OP JAK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RRF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Horizon Europe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/>
                </a:tc>
                <a:extLst>
                  <a:ext uri="{0D108BD9-81ED-4DB2-BD59-A6C34878D82A}">
                    <a16:rowId xmlns:a16="http://schemas.microsoft.com/office/drawing/2014/main" val="1535405187"/>
                  </a:ext>
                </a:extLst>
              </a:tr>
              <a:tr h="219037"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u="none" strike="noStrike">
                          <a:effectLst/>
                        </a:rPr>
                        <a:t>eGovernment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effectLst/>
                        </a:rPr>
                        <a:t> 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IROP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RRF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81" marR="8181" marT="8181" marB="0" anchor="ctr"/>
                </a:tc>
                <a:extLst>
                  <a:ext uri="{0D108BD9-81ED-4DB2-BD59-A6C34878D82A}">
                    <a16:rowId xmlns:a16="http://schemas.microsoft.com/office/drawing/2014/main" val="2926616901"/>
                  </a:ext>
                </a:extLst>
              </a:tr>
              <a:tr h="219037"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u="none" strike="noStrike">
                          <a:effectLst/>
                        </a:rPr>
                        <a:t>Digitalizace podniků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RRF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InvestEU, Digital Europe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/>
                </a:tc>
                <a:extLst>
                  <a:ext uri="{0D108BD9-81ED-4DB2-BD59-A6C34878D82A}">
                    <a16:rowId xmlns:a16="http://schemas.microsoft.com/office/drawing/2014/main" val="4112319667"/>
                  </a:ext>
                </a:extLst>
              </a:tr>
              <a:tr h="219037"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u="none" strike="noStrike">
                          <a:effectLst/>
                        </a:rPr>
                        <a:t>Podnikání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effectLst/>
                        </a:rPr>
                        <a:t> 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RRF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effectLst/>
                        </a:rPr>
                        <a:t> 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InvestEU 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/>
                </a:tc>
                <a:extLst>
                  <a:ext uri="{0D108BD9-81ED-4DB2-BD59-A6C34878D82A}">
                    <a16:rowId xmlns:a16="http://schemas.microsoft.com/office/drawing/2014/main" val="2133616996"/>
                  </a:ext>
                </a:extLst>
              </a:tr>
              <a:tr h="219037"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u="none" strike="noStrike">
                          <a:effectLst/>
                        </a:rPr>
                        <a:t>Dovednosti 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OP JAK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OP Z+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RRF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InvestEU 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/>
                </a:tc>
                <a:extLst>
                  <a:ext uri="{0D108BD9-81ED-4DB2-BD59-A6C34878D82A}">
                    <a16:rowId xmlns:a16="http://schemas.microsoft.com/office/drawing/2014/main" val="1105257762"/>
                  </a:ext>
                </a:extLst>
              </a:tr>
              <a:tr h="378174"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u="none" strike="noStrike" dirty="0">
                          <a:effectLst/>
                        </a:rPr>
                        <a:t>Přístup k internetu a vysokorychlostní sítě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effectLst/>
                        </a:rPr>
                        <a:t> 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kern="1200" dirty="0">
                          <a:effectLst/>
                        </a:rPr>
                        <a:t>IROP</a:t>
                      </a:r>
                      <a:endParaRPr lang="cs-CZ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effectLst/>
                        </a:rPr>
                        <a:t>RRF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InvestEU, CEF, Digital Europe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/>
                </a:tc>
                <a:extLst>
                  <a:ext uri="{0D108BD9-81ED-4DB2-BD59-A6C34878D82A}">
                    <a16:rowId xmlns:a16="http://schemas.microsoft.com/office/drawing/2014/main" val="148866965"/>
                  </a:ext>
                </a:extLst>
              </a:tr>
              <a:tr h="219037"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u="none" strike="noStrike">
                          <a:effectLst/>
                        </a:rPr>
                        <a:t>Energetická účinnost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REACT-EU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effectLst/>
                        </a:rPr>
                        <a:t>RRF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ModFond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effectLst/>
                        </a:rPr>
                        <a:t>LIFE, ELENA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/>
                </a:tc>
                <a:extLst>
                  <a:ext uri="{0D108BD9-81ED-4DB2-BD59-A6C34878D82A}">
                    <a16:rowId xmlns:a16="http://schemas.microsoft.com/office/drawing/2014/main" val="1753769761"/>
                  </a:ext>
                </a:extLst>
              </a:tr>
              <a:tr h="219037"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u="none" strike="noStrike" dirty="0">
                          <a:effectLst/>
                        </a:rPr>
                        <a:t>Obnovitelné zdroje energie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effectLst/>
                        </a:rPr>
                        <a:t> 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RRF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 err="1">
                          <a:effectLst/>
                        </a:rPr>
                        <a:t>ModFond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LIFE, ELENA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/>
                </a:tc>
                <a:extLst>
                  <a:ext uri="{0D108BD9-81ED-4DB2-BD59-A6C34878D82A}">
                    <a16:rowId xmlns:a16="http://schemas.microsoft.com/office/drawing/2014/main" val="444015899"/>
                  </a:ext>
                </a:extLst>
              </a:tr>
              <a:tr h="219037"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u="none" strike="noStrike">
                          <a:effectLst/>
                        </a:rPr>
                        <a:t>Přenosové a distribuční sítě, akumulace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effectLst/>
                        </a:rPr>
                        <a:t> 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 err="1">
                          <a:effectLst/>
                        </a:rPr>
                        <a:t>ModFond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CEF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/>
                </a:tc>
                <a:extLst>
                  <a:ext uri="{0D108BD9-81ED-4DB2-BD59-A6C34878D82A}">
                    <a16:rowId xmlns:a16="http://schemas.microsoft.com/office/drawing/2014/main" val="3534095202"/>
                  </a:ext>
                </a:extLst>
              </a:tr>
              <a:tr h="219037"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u="none" strike="noStrike" dirty="0">
                          <a:effectLst/>
                        </a:rPr>
                        <a:t>Změna klimatu, IZS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effectLst/>
                        </a:rPr>
                        <a:t>OP ŽP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REACT-EU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effectLst/>
                        </a:rPr>
                        <a:t>RRF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 err="1">
                          <a:effectLst/>
                        </a:rPr>
                        <a:t>ModFond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LIFE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/>
                </a:tc>
                <a:extLst>
                  <a:ext uri="{0D108BD9-81ED-4DB2-BD59-A6C34878D82A}">
                    <a16:rowId xmlns:a16="http://schemas.microsoft.com/office/drawing/2014/main" val="33550759"/>
                  </a:ext>
                </a:extLst>
              </a:tr>
              <a:tr h="219037"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u="none" strike="noStrike">
                          <a:effectLst/>
                        </a:rPr>
                        <a:t>Kvalita a množství vody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effectLst/>
                        </a:rPr>
                        <a:t>OP ŽP</a:t>
                      </a:r>
                      <a:endParaRPr lang="cs-CZ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effectLst/>
                        </a:rPr>
                        <a:t>RRF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 err="1">
                          <a:effectLst/>
                        </a:rPr>
                        <a:t>ModFond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LIFE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/>
                </a:tc>
                <a:extLst>
                  <a:ext uri="{0D108BD9-81ED-4DB2-BD59-A6C34878D82A}">
                    <a16:rowId xmlns:a16="http://schemas.microsoft.com/office/drawing/2014/main" val="1055735424"/>
                  </a:ext>
                </a:extLst>
              </a:tr>
              <a:tr h="219037"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u="none" strike="noStrike" dirty="0">
                          <a:effectLst/>
                        </a:rPr>
                        <a:t>Oběhové hospodářství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effectLst/>
                        </a:rPr>
                        <a:t>OP ŽP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RRF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ModFond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effectLst/>
                        </a:rPr>
                        <a:t>LIFE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/>
                </a:tc>
                <a:extLst>
                  <a:ext uri="{0D108BD9-81ED-4DB2-BD59-A6C34878D82A}">
                    <a16:rowId xmlns:a16="http://schemas.microsoft.com/office/drawing/2014/main" val="674642141"/>
                  </a:ext>
                </a:extLst>
              </a:tr>
              <a:tr h="219037"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u="none" strike="noStrike" dirty="0">
                          <a:effectLst/>
                        </a:rPr>
                        <a:t>Kvalita životního prostředí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effectLst/>
                        </a:rPr>
                        <a:t>OP ŽP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effectLst/>
                        </a:rPr>
                        <a:t>IROP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effectLst/>
                        </a:rPr>
                        <a:t>RRF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effectLst/>
                        </a:rPr>
                        <a:t>LIFE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/>
                </a:tc>
                <a:extLst>
                  <a:ext uri="{0D108BD9-81ED-4DB2-BD59-A6C34878D82A}">
                    <a16:rowId xmlns:a16="http://schemas.microsoft.com/office/drawing/2014/main" val="1538602902"/>
                  </a:ext>
                </a:extLst>
              </a:tr>
              <a:tr h="219037"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u="none" strike="noStrike" dirty="0">
                          <a:effectLst/>
                        </a:rPr>
                        <a:t>Městská a čistá mobilita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effectLst/>
                        </a:rPr>
                        <a:t>OP D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effectLst/>
                        </a:rPr>
                        <a:t>IROP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RRF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ModFond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CEF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/>
                </a:tc>
                <a:extLst>
                  <a:ext uri="{0D108BD9-81ED-4DB2-BD59-A6C34878D82A}">
                    <a16:rowId xmlns:a16="http://schemas.microsoft.com/office/drawing/2014/main" val="3729677608"/>
                  </a:ext>
                </a:extLst>
              </a:tr>
              <a:tr h="348099"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u="none" strike="noStrike" dirty="0">
                          <a:effectLst/>
                        </a:rPr>
                        <a:t>Dopravní infrastruktura (silniční a železniční)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effectLst/>
                        </a:rPr>
                        <a:t>OP D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RRF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effectLst/>
                        </a:rPr>
                        <a:t>CEF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/>
                </a:tc>
                <a:extLst>
                  <a:ext uri="{0D108BD9-81ED-4DB2-BD59-A6C34878D82A}">
                    <a16:rowId xmlns:a16="http://schemas.microsoft.com/office/drawing/2014/main" val="2864320047"/>
                  </a:ext>
                </a:extLst>
              </a:tr>
              <a:tr h="314990"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u="none" strike="noStrike">
                          <a:effectLst/>
                        </a:rPr>
                        <a:t>Vzdělávání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effectLst/>
                        </a:rPr>
                        <a:t> 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IROP, OP JAK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OP JAK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RRF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effectLst/>
                        </a:rPr>
                        <a:t>Erasmus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/>
                </a:tc>
                <a:extLst>
                  <a:ext uri="{0D108BD9-81ED-4DB2-BD59-A6C34878D82A}">
                    <a16:rowId xmlns:a16="http://schemas.microsoft.com/office/drawing/2014/main" val="1324271872"/>
                  </a:ext>
                </a:extLst>
              </a:tr>
              <a:tr h="219037"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u="none" strike="noStrike">
                          <a:effectLst/>
                        </a:rPr>
                        <a:t>Trh práce a zaměstnanost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OP Z+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RRF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effectLst/>
                        </a:rPr>
                        <a:t> 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>
                          <a:effectLst/>
                        </a:rPr>
                        <a:t> 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81" marR="8181" marT="8181" marB="0" anchor="ctr"/>
                </a:tc>
                <a:extLst>
                  <a:ext uri="{0D108BD9-81ED-4DB2-BD59-A6C34878D82A}">
                    <a16:rowId xmlns:a16="http://schemas.microsoft.com/office/drawing/2014/main" val="3830686115"/>
                  </a:ext>
                </a:extLst>
              </a:tr>
              <a:tr h="219037"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u="none" strike="noStrike">
                          <a:effectLst/>
                        </a:rPr>
                        <a:t>Sociální začleňování 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OP Z+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RRF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 err="1">
                          <a:effectLst/>
                        </a:rPr>
                        <a:t>InvestEU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/>
                </a:tc>
                <a:extLst>
                  <a:ext uri="{0D108BD9-81ED-4DB2-BD59-A6C34878D82A}">
                    <a16:rowId xmlns:a16="http://schemas.microsoft.com/office/drawing/2014/main" val="2618551517"/>
                  </a:ext>
                </a:extLst>
              </a:tr>
              <a:tr h="219037"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u="none" strike="noStrike">
                          <a:effectLst/>
                        </a:rPr>
                        <a:t>Zdraví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OP Z+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REACT-EU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RRF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EU4Health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/>
                </a:tc>
                <a:extLst>
                  <a:ext uri="{0D108BD9-81ED-4DB2-BD59-A6C34878D82A}">
                    <a16:rowId xmlns:a16="http://schemas.microsoft.com/office/drawing/2014/main" val="4232080311"/>
                  </a:ext>
                </a:extLst>
              </a:tr>
              <a:tr h="229991">
                <a:tc>
                  <a:txBody>
                    <a:bodyPr/>
                    <a:lstStyle/>
                    <a:p>
                      <a:pPr algn="l" fontAlgn="ctr"/>
                      <a:r>
                        <a:rPr lang="cs-CZ" sz="900" u="none" strike="noStrike">
                          <a:effectLst/>
                        </a:rPr>
                        <a:t>Kulturní dědictví a cestovní ruch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RRF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81" marR="8181" marT="81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u="none" strike="noStrike" dirty="0" err="1">
                          <a:effectLst/>
                        </a:rPr>
                        <a:t>Creative</a:t>
                      </a:r>
                      <a:r>
                        <a:rPr lang="cs-CZ" sz="900" u="none" strike="noStrike" dirty="0">
                          <a:effectLst/>
                        </a:rPr>
                        <a:t> </a:t>
                      </a:r>
                      <a:r>
                        <a:rPr lang="cs-CZ" sz="900" u="none" strike="noStrike" dirty="0" err="1">
                          <a:effectLst/>
                        </a:rPr>
                        <a:t>Europe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81" marR="8181" marT="8181" marB="0" anchor="ctr"/>
                </a:tc>
                <a:extLst>
                  <a:ext uri="{0D108BD9-81ED-4DB2-BD59-A6C34878D82A}">
                    <a16:rowId xmlns:a16="http://schemas.microsoft.com/office/drawing/2014/main" val="19285626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91353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/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4255295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EBED2E37-77C2-429C-B930-543AD34C59AA}"/>
              </a:ext>
            </a:extLst>
          </p:cNvPr>
          <p:cNvSpPr txBox="1">
            <a:spLocks/>
          </p:cNvSpPr>
          <p:nvPr/>
        </p:nvSpPr>
        <p:spPr>
          <a:xfrm>
            <a:off x="374400" y="3004320"/>
            <a:ext cx="6087600" cy="76007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ts val="5500"/>
              </a:lnSpc>
              <a:spcBef>
                <a:spcPct val="0"/>
              </a:spcBef>
              <a:buNone/>
              <a:defRPr lang="en-US" sz="5539" b="1" kern="1200" spc="-100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cs-CZ" sz="4000" dirty="0"/>
              <a:t>Operační program</a:t>
            </a:r>
            <a:br>
              <a:rPr lang="cs-CZ" sz="4000" dirty="0"/>
            </a:br>
            <a:r>
              <a:rPr lang="cs-CZ" sz="4000" dirty="0"/>
              <a:t>Praha – pól růstu ČR</a:t>
            </a:r>
          </a:p>
        </p:txBody>
      </p:sp>
      <p:sp>
        <p:nvSpPr>
          <p:cNvPr id="5" name="Podnadpis 2">
            <a:extLst>
              <a:ext uri="{FF2B5EF4-FFF2-40B4-BE49-F238E27FC236}">
                <a16:creationId xmlns:a16="http://schemas.microsoft.com/office/drawing/2014/main" id="{9293173C-B516-45C9-8717-075B39560913}"/>
              </a:ext>
            </a:extLst>
          </p:cNvPr>
          <p:cNvSpPr txBox="1">
            <a:spLocks/>
          </p:cNvSpPr>
          <p:nvPr/>
        </p:nvSpPr>
        <p:spPr>
          <a:xfrm>
            <a:off x="374400" y="4351495"/>
            <a:ext cx="6087600" cy="56789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buFont typeface="Arial" panose="020B0604020202020204" pitchFamily="34" charset="0"/>
              <a:buNone/>
              <a:defRPr sz="221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22041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buFont typeface="Arial" panose="020B0604020202020204" pitchFamily="34" charset="0"/>
              <a:buNone/>
              <a:defRPr sz="1846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44083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buFont typeface="Arial" panose="020B0604020202020204" pitchFamily="34" charset="0"/>
              <a:buNone/>
              <a:defRPr sz="1662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6124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buFont typeface="Arial" panose="020B0604020202020204" pitchFamily="34" charset="0"/>
              <a:buNone/>
              <a:defRPr sz="147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88165" indent="0" algn="l" defTabSz="914400" rtl="0" eaLnBrk="1" latinLnBrk="0" hangingPunct="1">
              <a:lnSpc>
                <a:spcPts val="2800"/>
              </a:lnSpc>
              <a:spcBef>
                <a:spcPts val="0"/>
              </a:spcBef>
              <a:buFont typeface="Arial" panose="020B0604020202020204" pitchFamily="34" charset="0"/>
              <a:buNone/>
              <a:defRPr sz="147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1020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7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3224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7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5428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7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76331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7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/>
              <a:t>programové období 2014-2020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4499721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raf 7">
            <a:extLst>
              <a:ext uri="{FF2B5EF4-FFF2-40B4-BE49-F238E27FC236}">
                <a16:creationId xmlns:a16="http://schemas.microsoft.com/office/drawing/2014/main" id="{4C10EEA7-C48E-49CE-BA13-B33505A12A2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8891504"/>
              </p:ext>
            </p:extLst>
          </p:nvPr>
        </p:nvGraphicFramePr>
        <p:xfrm>
          <a:off x="374400" y="1304925"/>
          <a:ext cx="8395200" cy="45948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ovéPole 2">
            <a:extLst>
              <a:ext uri="{FF2B5EF4-FFF2-40B4-BE49-F238E27FC236}">
                <a16:creationId xmlns:a16="http://schemas.microsoft.com/office/drawing/2014/main" id="{738F2EE7-166E-46C8-A7E2-2430D4185E66}"/>
              </a:ext>
            </a:extLst>
          </p:cNvPr>
          <p:cNvSpPr txBox="1"/>
          <p:nvPr/>
        </p:nvSpPr>
        <p:spPr>
          <a:xfrm>
            <a:off x="626300" y="1973887"/>
            <a:ext cx="3106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výzkum a inovace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4FBEB1B4-C82C-442A-9433-E6C2140FDDA1}"/>
              </a:ext>
            </a:extLst>
          </p:cNvPr>
          <p:cNvSpPr txBox="1"/>
          <p:nvPr/>
        </p:nvSpPr>
        <p:spPr>
          <a:xfrm>
            <a:off x="626300" y="2980718"/>
            <a:ext cx="5624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udržitelná mobilita a energetické úspory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E781E403-8B0F-400A-A39B-F8DEDD8C3FC0}"/>
              </a:ext>
            </a:extLst>
          </p:cNvPr>
          <p:cNvSpPr txBox="1"/>
          <p:nvPr/>
        </p:nvSpPr>
        <p:spPr>
          <a:xfrm>
            <a:off x="626300" y="5046132"/>
            <a:ext cx="5624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vzdělání a podpora zaměstnání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6E7325E1-00EE-4674-BD63-00BBD770B075}"/>
              </a:ext>
            </a:extLst>
          </p:cNvPr>
          <p:cNvSpPr txBox="1"/>
          <p:nvPr/>
        </p:nvSpPr>
        <p:spPr>
          <a:xfrm>
            <a:off x="626300" y="4000541"/>
            <a:ext cx="5624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sociální začleňování</a:t>
            </a:r>
          </a:p>
        </p:txBody>
      </p:sp>
      <p:sp>
        <p:nvSpPr>
          <p:cNvPr id="12" name="Nadpis 1">
            <a:extLst>
              <a:ext uri="{FF2B5EF4-FFF2-40B4-BE49-F238E27FC236}">
                <a16:creationId xmlns:a16="http://schemas.microsoft.com/office/drawing/2014/main" id="{D69B3EB0-53D1-4145-962C-C63EE4990089}"/>
              </a:ext>
            </a:extLst>
          </p:cNvPr>
          <p:cNvSpPr txBox="1">
            <a:spLocks/>
          </p:cNvSpPr>
          <p:nvPr/>
        </p:nvSpPr>
        <p:spPr>
          <a:xfrm>
            <a:off x="526800" y="444000"/>
            <a:ext cx="8373934" cy="124872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ts val="5500"/>
              </a:lnSpc>
              <a:spcBef>
                <a:spcPct val="0"/>
              </a:spcBef>
              <a:buNone/>
              <a:defRPr lang="en-US" sz="5000" b="1" kern="1200" spc="-100" baseline="0" dirty="0">
                <a:solidFill>
                  <a:srgbClr val="E90C2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cs-CZ" sz="3200" dirty="0"/>
              <a:t>Podporované oblasti</a:t>
            </a:r>
          </a:p>
        </p:txBody>
      </p:sp>
    </p:spTree>
    <p:extLst>
      <p:ext uri="{BB962C8B-B14F-4D97-AF65-F5344CB8AC3E}">
        <p14:creationId xmlns:p14="http://schemas.microsoft.com/office/powerpoint/2010/main" val="1993231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4294967295"/>
          </p:nvPr>
        </p:nvSpPr>
        <p:spPr>
          <a:xfrm>
            <a:off x="5905500" y="6096099"/>
            <a:ext cx="2209800" cy="365125"/>
          </a:xfrm>
        </p:spPr>
        <p:txBody>
          <a:bodyPr/>
          <a:lstStyle/>
          <a:p>
            <a:fld id="{BB178BA3-5F69-4290-A717-AEEDF74557F4}" type="slidenum">
              <a:rPr lang="cs-CZ" smtClean="0"/>
              <a:pPr/>
              <a:t>4</a:t>
            </a:fld>
            <a:endParaRPr lang="cs-CZ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543187AC-813F-4BDD-A8CB-8F16B6BD9841}"/>
              </a:ext>
            </a:extLst>
          </p:cNvPr>
          <p:cNvSpPr txBox="1">
            <a:spLocks/>
          </p:cNvSpPr>
          <p:nvPr/>
        </p:nvSpPr>
        <p:spPr>
          <a:xfrm>
            <a:off x="526800" y="444000"/>
            <a:ext cx="8373934" cy="124872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ts val="5500"/>
              </a:lnSpc>
              <a:spcBef>
                <a:spcPct val="0"/>
              </a:spcBef>
              <a:buNone/>
              <a:defRPr lang="en-US" sz="5000" b="1" kern="1200" spc="-100" baseline="0" dirty="0">
                <a:solidFill>
                  <a:srgbClr val="E90C2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cs-CZ" sz="3200" dirty="0"/>
              <a:t>Stav OP PPR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C8D200D-A824-4D2A-8EED-0E8F03D4B687}"/>
              </a:ext>
            </a:extLst>
          </p:cNvPr>
          <p:cNvSpPr txBox="1"/>
          <p:nvPr/>
        </p:nvSpPr>
        <p:spPr>
          <a:xfrm>
            <a:off x="682905" y="1875462"/>
            <a:ext cx="7947527" cy="3839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6000" indent="-216000">
              <a:lnSpc>
                <a:spcPts val="2800"/>
              </a:lnSpc>
              <a:spcAft>
                <a:spcPts val="600"/>
              </a:spcAft>
              <a:buSzPts val="2800"/>
              <a:buFont typeface="Arial" panose="020B0604020202020204" pitchFamily="34" charset="0"/>
              <a:buChar char="‒"/>
            </a:pPr>
            <a:r>
              <a:rPr lang="cs-CZ" sz="2300" dirty="0"/>
              <a:t>57 výzev s alokací přes 16,4 mld. Kč = 166 % alokace OP</a:t>
            </a:r>
          </a:p>
          <a:p>
            <a:pPr marL="216000" indent="-216000">
              <a:lnSpc>
                <a:spcPts val="2800"/>
              </a:lnSpc>
              <a:spcAft>
                <a:spcPts val="600"/>
              </a:spcAft>
              <a:buSzPts val="2800"/>
              <a:buFont typeface="Arial" panose="020B0604020202020204" pitchFamily="34" charset="0"/>
              <a:buChar char="‒"/>
            </a:pPr>
            <a:endParaRPr lang="cs-CZ" sz="2300" dirty="0"/>
          </a:p>
          <a:p>
            <a:pPr marL="216000" indent="-216000">
              <a:lnSpc>
                <a:spcPts val="2800"/>
              </a:lnSpc>
              <a:spcAft>
                <a:spcPts val="600"/>
              </a:spcAft>
              <a:buSzPts val="2800"/>
              <a:buFont typeface="Arial" panose="020B0604020202020204" pitchFamily="34" charset="0"/>
              <a:buChar char="‒"/>
            </a:pPr>
            <a:r>
              <a:rPr lang="cs-CZ" sz="2300" dirty="0"/>
              <a:t>2323 žádostí o podporu s alokací přes 18,7 mld. Kč</a:t>
            </a:r>
          </a:p>
          <a:p>
            <a:pPr marL="216000" indent="-216000">
              <a:lnSpc>
                <a:spcPts val="2800"/>
              </a:lnSpc>
              <a:spcAft>
                <a:spcPts val="600"/>
              </a:spcAft>
              <a:buSzPts val="2800"/>
              <a:buFont typeface="Arial" panose="020B0604020202020204" pitchFamily="34" charset="0"/>
              <a:buChar char="‒"/>
            </a:pPr>
            <a:endParaRPr lang="cs-CZ" sz="2300" dirty="0"/>
          </a:p>
          <a:p>
            <a:pPr marL="216000" indent="-216000">
              <a:lnSpc>
                <a:spcPts val="2800"/>
              </a:lnSpc>
              <a:spcAft>
                <a:spcPts val="600"/>
              </a:spcAft>
              <a:buSzPts val="2800"/>
              <a:buFont typeface="Arial" panose="020B0604020202020204" pitchFamily="34" charset="0"/>
              <a:buChar char="‒"/>
            </a:pPr>
            <a:r>
              <a:rPr lang="cs-CZ" sz="2300" dirty="0"/>
              <a:t>podpořeno přes 1600 projektů ve výši 10,1 mld. Kč = 101,6 % alokace OP</a:t>
            </a:r>
          </a:p>
          <a:p>
            <a:pPr marL="216000" indent="-216000">
              <a:lnSpc>
                <a:spcPts val="2800"/>
              </a:lnSpc>
              <a:spcAft>
                <a:spcPts val="600"/>
              </a:spcAft>
              <a:buSzPts val="2800"/>
              <a:buFont typeface="Arial" panose="020B0604020202020204" pitchFamily="34" charset="0"/>
              <a:buChar char="‒"/>
            </a:pPr>
            <a:endParaRPr lang="cs-CZ" sz="2300" dirty="0"/>
          </a:p>
          <a:p>
            <a:pPr marL="216000" indent="-216000">
              <a:lnSpc>
                <a:spcPts val="2800"/>
              </a:lnSpc>
              <a:spcAft>
                <a:spcPts val="600"/>
              </a:spcAft>
              <a:buSzPts val="2800"/>
              <a:buFont typeface="Arial" panose="020B0604020202020204" pitchFamily="34" charset="0"/>
              <a:buChar char="‒"/>
            </a:pPr>
            <a:r>
              <a:rPr lang="cs-CZ" sz="2300" b="1" dirty="0"/>
              <a:t>certifikováno přes 75 % evropských prostředků</a:t>
            </a:r>
          </a:p>
          <a:p>
            <a:pPr marL="216000" indent="-216000">
              <a:lnSpc>
                <a:spcPts val="2800"/>
              </a:lnSpc>
              <a:spcAft>
                <a:spcPts val="600"/>
              </a:spcAft>
              <a:buSzPts val="2800"/>
              <a:buFont typeface="Arial" panose="020B0604020202020204" pitchFamily="34" charset="0"/>
              <a:buChar char="‒"/>
            </a:pPr>
            <a:endParaRPr lang="cs-CZ" sz="2300" dirty="0"/>
          </a:p>
        </p:txBody>
      </p:sp>
    </p:spTree>
    <p:extLst>
      <p:ext uri="{BB962C8B-B14F-4D97-AF65-F5344CB8AC3E}">
        <p14:creationId xmlns:p14="http://schemas.microsoft.com/office/powerpoint/2010/main" val="19950395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543239CE-24F9-4E06-8DBE-ACD068A4ABFB}"/>
              </a:ext>
            </a:extLst>
          </p:cNvPr>
          <p:cNvSpPr txBox="1"/>
          <p:nvPr/>
        </p:nvSpPr>
        <p:spPr>
          <a:xfrm>
            <a:off x="557144" y="1778323"/>
            <a:ext cx="8461094" cy="37630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  <a:spcAft>
                <a:spcPts val="600"/>
              </a:spcAft>
              <a:buSzPts val="2800"/>
            </a:pPr>
            <a:r>
              <a:rPr lang="cs-CZ" sz="2300" b="1" dirty="0"/>
              <a:t>INFIN</a:t>
            </a:r>
          </a:p>
          <a:p>
            <a:pPr marL="216000" indent="-216000">
              <a:lnSpc>
                <a:spcPts val="2800"/>
              </a:lnSpc>
              <a:spcAft>
                <a:spcPts val="600"/>
              </a:spcAft>
              <a:buSzPts val="2800"/>
              <a:buFont typeface="Arial" panose="020B0604020202020204" pitchFamily="34" charset="0"/>
              <a:buChar char="‒"/>
            </a:pPr>
            <a:r>
              <a:rPr lang="cs-CZ" sz="2300" dirty="0"/>
              <a:t>bezúročné úvěry na inovativní projekty pražských startupů </a:t>
            </a:r>
          </a:p>
          <a:p>
            <a:pPr marL="216000" indent="-216000">
              <a:lnSpc>
                <a:spcPts val="2800"/>
              </a:lnSpc>
              <a:spcAft>
                <a:spcPts val="600"/>
              </a:spcAft>
              <a:buSzPts val="2800"/>
              <a:buFont typeface="Arial" panose="020B0604020202020204" pitchFamily="34" charset="0"/>
              <a:buChar char="‒"/>
            </a:pPr>
            <a:endParaRPr lang="cs-CZ" sz="2300" dirty="0"/>
          </a:p>
          <a:p>
            <a:pPr marL="216000" indent="-216000">
              <a:lnSpc>
                <a:spcPts val="2800"/>
              </a:lnSpc>
              <a:spcAft>
                <a:spcPts val="600"/>
              </a:spcAft>
              <a:buSzPts val="2800"/>
              <a:buFont typeface="Arial" panose="020B0604020202020204" pitchFamily="34" charset="0"/>
              <a:buChar char="‒"/>
            </a:pPr>
            <a:endParaRPr lang="cs-CZ" sz="2300" dirty="0"/>
          </a:p>
          <a:p>
            <a:pPr>
              <a:lnSpc>
                <a:spcPts val="2800"/>
              </a:lnSpc>
              <a:spcAft>
                <a:spcPts val="600"/>
              </a:spcAft>
              <a:buSzPts val="2800"/>
            </a:pPr>
            <a:r>
              <a:rPr lang="cs-CZ" sz="2300" b="1" dirty="0"/>
              <a:t>COVID Praha</a:t>
            </a:r>
          </a:p>
          <a:p>
            <a:pPr marL="216000" indent="-216000">
              <a:lnSpc>
                <a:spcPts val="2800"/>
              </a:lnSpc>
              <a:spcAft>
                <a:spcPts val="600"/>
              </a:spcAft>
              <a:buSzPts val="2800"/>
              <a:buFont typeface="Arial" panose="020B0604020202020204" pitchFamily="34" charset="0"/>
              <a:buChar char="‒"/>
            </a:pPr>
            <a:r>
              <a:rPr lang="cs-CZ" sz="2300" dirty="0"/>
              <a:t>systém záruk na podporu provozních výdajů malých a středních podniků </a:t>
            </a:r>
          </a:p>
          <a:p>
            <a:pPr marL="216000" indent="-216000">
              <a:lnSpc>
                <a:spcPts val="2800"/>
              </a:lnSpc>
              <a:spcAft>
                <a:spcPts val="600"/>
              </a:spcAft>
              <a:buSzPts val="2800"/>
              <a:buFont typeface="Arial" panose="020B0604020202020204" pitchFamily="34" charset="0"/>
              <a:buChar char="‒"/>
            </a:pPr>
            <a:r>
              <a:rPr lang="cs-CZ" sz="2300" dirty="0"/>
              <a:t>podpořeno 306 MSP celkovou částkou garantovaných půjček přesahující 1,6 miliardy Kč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5C122B93-6EE4-42B9-8155-46494B7C0C67}"/>
              </a:ext>
            </a:extLst>
          </p:cNvPr>
          <p:cNvSpPr txBox="1">
            <a:spLocks/>
          </p:cNvSpPr>
          <p:nvPr/>
        </p:nvSpPr>
        <p:spPr>
          <a:xfrm>
            <a:off x="526800" y="444000"/>
            <a:ext cx="8373934" cy="124872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ts val="5500"/>
              </a:lnSpc>
              <a:spcBef>
                <a:spcPct val="0"/>
              </a:spcBef>
              <a:buNone/>
              <a:defRPr lang="en-US" sz="5000" b="1" kern="1200" spc="-100" baseline="0" dirty="0">
                <a:solidFill>
                  <a:srgbClr val="E90C2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cs-CZ" sz="3200" dirty="0"/>
              <a:t>Finanční nástroje</a:t>
            </a:r>
          </a:p>
        </p:txBody>
      </p:sp>
    </p:spTree>
    <p:extLst>
      <p:ext uri="{BB962C8B-B14F-4D97-AF65-F5344CB8AC3E}">
        <p14:creationId xmlns:p14="http://schemas.microsoft.com/office/powerpoint/2010/main" val="3431116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5876925"/>
            <a:ext cx="9144000" cy="981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0723C70D-7AD6-4DFE-964A-D0877CD6E7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0446767"/>
              </p:ext>
            </p:extLst>
          </p:nvPr>
        </p:nvGraphicFramePr>
        <p:xfrm>
          <a:off x="362139" y="1122946"/>
          <a:ext cx="8453696" cy="5380089"/>
        </p:xfrm>
        <a:graphic>
          <a:graphicData uri="http://schemas.openxmlformats.org/drawingml/2006/table">
            <a:tbl>
              <a:tblPr>
                <a:tableStyleId>{00A15C55-8517-42AA-B614-E9B94910E393}</a:tableStyleId>
              </a:tblPr>
              <a:tblGrid>
                <a:gridCol w="2113424">
                  <a:extLst>
                    <a:ext uri="{9D8B030D-6E8A-4147-A177-3AD203B41FA5}">
                      <a16:colId xmlns:a16="http://schemas.microsoft.com/office/drawing/2014/main" val="1792125445"/>
                    </a:ext>
                  </a:extLst>
                </a:gridCol>
                <a:gridCol w="2113424">
                  <a:extLst>
                    <a:ext uri="{9D8B030D-6E8A-4147-A177-3AD203B41FA5}">
                      <a16:colId xmlns:a16="http://schemas.microsoft.com/office/drawing/2014/main" val="1700344428"/>
                    </a:ext>
                  </a:extLst>
                </a:gridCol>
                <a:gridCol w="2113424">
                  <a:extLst>
                    <a:ext uri="{9D8B030D-6E8A-4147-A177-3AD203B41FA5}">
                      <a16:colId xmlns:a16="http://schemas.microsoft.com/office/drawing/2014/main" val="2655351978"/>
                    </a:ext>
                  </a:extLst>
                </a:gridCol>
                <a:gridCol w="2113424">
                  <a:extLst>
                    <a:ext uri="{9D8B030D-6E8A-4147-A177-3AD203B41FA5}">
                      <a16:colId xmlns:a16="http://schemas.microsoft.com/office/drawing/2014/main" val="3072594544"/>
                    </a:ext>
                  </a:extLst>
                </a:gridCol>
              </a:tblGrid>
              <a:tr h="124724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750</a:t>
                      </a:r>
                    </a:p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podpořené podniky</a:t>
                      </a:r>
                    </a:p>
                  </a:txBody>
                  <a:tcPr marL="7620" marR="7620" marT="7620" marB="0" anchor="ctr">
                    <a:solidFill>
                      <a:srgbClr val="0070C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104</a:t>
                      </a:r>
                    </a:p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inovační vouchery</a:t>
                      </a:r>
                    </a:p>
                  </a:txBody>
                  <a:tcPr marL="7620" marR="7620" marT="7620" marB="0" anchor="ctr">
                    <a:solidFill>
                      <a:srgbClr val="0070C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  <a:p>
                      <a:pPr algn="ctr" fontAlgn="ctr"/>
                      <a:r>
                        <a:rPr lang="cs-CZ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podnikatelské inkubátory</a:t>
                      </a:r>
                      <a:endParaRPr lang="cs-CZ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rgbClr val="0070C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163</a:t>
                      </a:r>
                    </a:p>
                    <a:p>
                      <a:pPr algn="ctr" fontAlgn="ctr"/>
                      <a:r>
                        <a:rPr lang="cs-CZ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aktivity </a:t>
                      </a:r>
                      <a:r>
                        <a:rPr lang="cs-CZ" sz="160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proof-of-concept</a:t>
                      </a:r>
                      <a:endParaRPr lang="cs-CZ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rgbClr val="0070C0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7585774"/>
                  </a:ext>
                </a:extLst>
              </a:tr>
              <a:tr h="141102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850</a:t>
                      </a:r>
                    </a:p>
                    <a:p>
                      <a:pPr algn="ctr" fontAlgn="ctr"/>
                      <a:r>
                        <a:rPr lang="cs-CZ" sz="16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parkovací místa P+R</a:t>
                      </a:r>
                      <a:endParaRPr lang="cs-CZ" sz="16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rgbClr val="92D05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20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cs-CZ" sz="16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km preferenčních pruhů pro vozidla MHD</a:t>
                      </a:r>
                    </a:p>
                  </a:txBody>
                  <a:tcPr marL="7620" marR="7620" marT="7620" marB="0" anchor="ctr">
                    <a:solidFill>
                      <a:srgbClr val="92D05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20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cs-CZ" sz="16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inteligentní NZE budovy</a:t>
                      </a:r>
                    </a:p>
                  </a:txBody>
                  <a:tcPr marL="7620" marR="7620" marT="7620" marB="0" anchor="ctr">
                    <a:solidFill>
                      <a:srgbClr val="92D05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20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cs-CZ" sz="160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elektrobusů</a:t>
                      </a:r>
                      <a:r>
                        <a:rPr lang="cs-CZ" sz="16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 trolejbusů</a:t>
                      </a:r>
                    </a:p>
                  </a:txBody>
                  <a:tcPr marL="7620" marR="7620" marT="7620" marB="0" anchor="ctr">
                    <a:solidFill>
                      <a:srgbClr val="92D050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8343626"/>
                  </a:ext>
                </a:extLst>
              </a:tr>
              <a:tr h="137379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91</a:t>
                      </a:r>
                    </a:p>
                    <a:p>
                      <a:pPr algn="ctr" fontAlgn="ctr"/>
                      <a:r>
                        <a:rPr lang="cs-CZ" sz="16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sociálních bytů</a:t>
                      </a:r>
                    </a:p>
                  </a:txBody>
                  <a:tcPr marL="7620" marR="7620" marT="7620" marB="0" anchor="ctr"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247</a:t>
                      </a:r>
                    </a:p>
                    <a:p>
                      <a:pPr algn="ctr" fontAlgn="ctr"/>
                      <a:r>
                        <a:rPr lang="cs-CZ" sz="16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osoby</a:t>
                      </a:r>
                      <a:r>
                        <a:rPr lang="cs-CZ" sz="1600" u="none" strike="noStrike" kern="120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využívající sociální bydlení</a:t>
                      </a:r>
                      <a:endParaRPr lang="cs-CZ" sz="160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  <a:p>
                      <a:pPr algn="ctr" fontAlgn="ctr"/>
                      <a:r>
                        <a:rPr lang="cs-CZ" sz="14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vybudovaná</a:t>
                      </a:r>
                      <a:r>
                        <a:rPr lang="cs-CZ" sz="1400" u="none" strike="noStrike" kern="120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nebo modernizovaná komunitní</a:t>
                      </a:r>
                      <a:r>
                        <a:rPr lang="cs-CZ" sz="14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centra</a:t>
                      </a:r>
                    </a:p>
                  </a:txBody>
                  <a:tcPr marL="7620" marR="7620" marT="7620" marB="0" anchor="ctr"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9 680</a:t>
                      </a:r>
                    </a:p>
                    <a:p>
                      <a:pPr algn="ctr" fontAlgn="ctr"/>
                      <a:r>
                        <a:rPr lang="cs-CZ" sz="16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účastníci</a:t>
                      </a:r>
                      <a:r>
                        <a:rPr lang="cs-CZ" sz="1600" u="none" strike="noStrike" kern="120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komunitních či integračních aktivit</a:t>
                      </a:r>
                      <a:endParaRPr lang="cs-CZ" sz="160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 fontAlgn="ctr"/>
                      <a:endParaRPr lang="cs-CZ" sz="160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solidFill>
                      <a:srgbClr val="FFC000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9058502"/>
                  </a:ext>
                </a:extLst>
              </a:tr>
              <a:tr h="134803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127</a:t>
                      </a:r>
                    </a:p>
                    <a:p>
                      <a:pPr algn="ctr" fontAlgn="ctr"/>
                      <a:r>
                        <a:rPr lang="cs-CZ" sz="16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nové třídy vzdělávacích</a:t>
                      </a:r>
                      <a:r>
                        <a:rPr lang="cs-CZ" sz="1600" u="none" strike="noStrike" kern="120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zařízení</a:t>
                      </a:r>
                      <a:endParaRPr lang="cs-CZ" sz="160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solidFill>
                      <a:srgbClr val="C00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15 869</a:t>
                      </a:r>
                    </a:p>
                    <a:p>
                      <a:pPr algn="ctr" fontAlgn="ctr"/>
                      <a:r>
                        <a:rPr lang="cs-CZ" sz="14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kapacita žáků v nových modernizovaných učebnách</a:t>
                      </a:r>
                    </a:p>
                  </a:txBody>
                  <a:tcPr marL="7620" marR="7620" marT="7620" marB="0" anchor="ctr">
                    <a:solidFill>
                      <a:srgbClr val="C00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1 006</a:t>
                      </a:r>
                    </a:p>
                    <a:p>
                      <a:pPr algn="ctr" fontAlgn="ctr"/>
                      <a:r>
                        <a:rPr lang="cs-CZ" sz="16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nová kapacita dětských skupin</a:t>
                      </a:r>
                    </a:p>
                  </a:txBody>
                  <a:tcPr marL="7620" marR="7620" marT="7620" marB="0" anchor="ctr">
                    <a:solidFill>
                      <a:srgbClr val="C00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129 084</a:t>
                      </a:r>
                    </a:p>
                    <a:p>
                      <a:pPr algn="ctr" fontAlgn="ctr"/>
                      <a:r>
                        <a:rPr lang="cs-CZ" sz="14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žáci </a:t>
                      </a:r>
                      <a:r>
                        <a:rPr lang="cs-CZ" sz="1400" u="none" strike="noStrike" kern="120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využívající nové nebo modernizované učebny</a:t>
                      </a:r>
                      <a:endParaRPr lang="cs-CZ" sz="160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solidFill>
                      <a:srgbClr val="C00000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4428248"/>
                  </a:ext>
                </a:extLst>
              </a:tr>
            </a:tbl>
          </a:graphicData>
        </a:graphic>
      </p:graphicFrame>
      <p:sp>
        <p:nvSpPr>
          <p:cNvPr id="8" name="Nadpis 1">
            <a:extLst>
              <a:ext uri="{FF2B5EF4-FFF2-40B4-BE49-F238E27FC236}">
                <a16:creationId xmlns:a16="http://schemas.microsoft.com/office/drawing/2014/main" id="{324BB6B4-B8BC-4416-AC8A-D4243BECE08A}"/>
              </a:ext>
            </a:extLst>
          </p:cNvPr>
          <p:cNvSpPr txBox="1">
            <a:spLocks/>
          </p:cNvSpPr>
          <p:nvPr/>
        </p:nvSpPr>
        <p:spPr>
          <a:xfrm>
            <a:off x="486921" y="304300"/>
            <a:ext cx="8373934" cy="124872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ts val="5500"/>
              </a:lnSpc>
              <a:spcBef>
                <a:spcPct val="0"/>
              </a:spcBef>
              <a:buNone/>
              <a:defRPr lang="en-US" sz="5000" b="1" kern="1200" spc="-100" baseline="0" dirty="0">
                <a:solidFill>
                  <a:srgbClr val="E90C2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cs-CZ" sz="3200" dirty="0"/>
              <a:t>Podpořené projekty</a:t>
            </a:r>
          </a:p>
        </p:txBody>
      </p:sp>
    </p:spTree>
    <p:extLst>
      <p:ext uri="{BB962C8B-B14F-4D97-AF65-F5344CB8AC3E}">
        <p14:creationId xmlns:p14="http://schemas.microsoft.com/office/powerpoint/2010/main" val="19011525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2DA28C-F6F3-4988-85C4-0A1EFC26A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dirty="0" err="1"/>
              <a:t>xPORT</a:t>
            </a:r>
            <a:r>
              <a:rPr lang="en-US" sz="3200" dirty="0"/>
              <a:t> Business</a:t>
            </a:r>
            <a:br>
              <a:rPr lang="cs-CZ" sz="3200" dirty="0"/>
            </a:br>
            <a:r>
              <a:rPr lang="en-US" sz="3200" dirty="0"/>
              <a:t>Accelerator</a:t>
            </a:r>
          </a:p>
        </p:txBody>
      </p:sp>
      <p:cxnSp>
        <p:nvCxnSpPr>
          <p:cNvPr id="5124" name="Straight Arrow Connector 70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490" y="2316480"/>
            <a:ext cx="3429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xPORT VŠE">
            <a:extLst>
              <a:ext uri="{FF2B5EF4-FFF2-40B4-BE49-F238E27FC236}">
                <a16:creationId xmlns:a16="http://schemas.microsoft.com/office/drawing/2014/main" id="{825BA0FF-0B81-467C-B81F-DB6FC23AF8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2001" y="10"/>
            <a:ext cx="4571998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3FD9B2F2-FAC0-4FD5-9A11-A5EF29F56620}"/>
              </a:ext>
            </a:extLst>
          </p:cNvPr>
          <p:cNvSpPr/>
          <p:nvPr/>
        </p:nvSpPr>
        <p:spPr>
          <a:xfrm>
            <a:off x="374400" y="2091002"/>
            <a:ext cx="3987847" cy="54297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82DCDF34-FAC2-4A0F-B1C0-B4C5F7B1964A}"/>
              </a:ext>
            </a:extLst>
          </p:cNvPr>
          <p:cNvSpPr txBox="1"/>
          <p:nvPr/>
        </p:nvSpPr>
        <p:spPr>
          <a:xfrm>
            <a:off x="374400" y="2047822"/>
            <a:ext cx="3840085" cy="34622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cs-CZ" b="1" dirty="0">
                <a:latin typeface="+mj-lt"/>
              </a:rPr>
              <a:t>Příjemce</a:t>
            </a:r>
            <a:r>
              <a:rPr lang="en-US" dirty="0">
                <a:latin typeface="+mj-lt"/>
              </a:rPr>
              <a:t>:</a:t>
            </a:r>
            <a:r>
              <a:rPr lang="en-US" b="1" dirty="0">
                <a:latin typeface="+mj-lt"/>
              </a:rPr>
              <a:t> </a:t>
            </a:r>
            <a:r>
              <a:rPr lang="cs-CZ" dirty="0">
                <a:latin typeface="+mj-lt"/>
              </a:rPr>
              <a:t>Vysoká škola ekonomická</a:t>
            </a:r>
            <a:endParaRPr lang="en-US" dirty="0">
              <a:latin typeface="+mj-lt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dirty="0">
              <a:latin typeface="+mj-lt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cs-CZ" b="1" dirty="0">
                <a:latin typeface="+mj-lt"/>
              </a:rPr>
              <a:t>Způsobilé náklady</a:t>
            </a:r>
            <a:r>
              <a:rPr lang="en-US" dirty="0">
                <a:latin typeface="+mj-lt"/>
              </a:rPr>
              <a:t>:</a:t>
            </a:r>
            <a:r>
              <a:rPr lang="en-US" b="1" dirty="0">
                <a:latin typeface="+mj-lt"/>
              </a:rPr>
              <a:t> </a:t>
            </a:r>
            <a:r>
              <a:rPr lang="en-US" dirty="0">
                <a:latin typeface="+mj-lt"/>
              </a:rPr>
              <a:t>88</a:t>
            </a:r>
            <a:r>
              <a:rPr lang="cs-CZ" dirty="0">
                <a:latin typeface="+mj-lt"/>
              </a:rPr>
              <a:t> </a:t>
            </a:r>
            <a:r>
              <a:rPr lang="en-US" dirty="0">
                <a:latin typeface="+mj-lt"/>
              </a:rPr>
              <a:t>372</a:t>
            </a:r>
            <a:r>
              <a:rPr lang="cs-CZ" dirty="0">
                <a:latin typeface="+mj-lt"/>
              </a:rPr>
              <a:t> </a:t>
            </a:r>
            <a:r>
              <a:rPr lang="en-US" dirty="0">
                <a:latin typeface="+mj-lt"/>
              </a:rPr>
              <a:t>814</a:t>
            </a:r>
            <a:r>
              <a:rPr lang="cs-CZ" dirty="0">
                <a:latin typeface="+mj-lt"/>
              </a:rPr>
              <a:t> Kč</a:t>
            </a:r>
            <a:endParaRPr lang="en-US" dirty="0">
              <a:latin typeface="+mj-lt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dirty="0">
              <a:latin typeface="+mj-lt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cs-CZ" b="1" dirty="0">
                <a:latin typeface="+mj-lt"/>
              </a:rPr>
              <a:t>Realizace</a:t>
            </a:r>
            <a:r>
              <a:rPr lang="en-US" dirty="0">
                <a:latin typeface="+mj-lt"/>
              </a:rPr>
              <a:t>:</a:t>
            </a:r>
            <a:r>
              <a:rPr lang="en-US" b="1" dirty="0">
                <a:latin typeface="+mj-lt"/>
              </a:rPr>
              <a:t> </a:t>
            </a:r>
            <a:r>
              <a:rPr lang="en-US" dirty="0">
                <a:latin typeface="+mj-lt"/>
              </a:rPr>
              <a:t>2017 - 2022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dirty="0">
              <a:latin typeface="+mj-lt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cs-CZ" b="1" dirty="0">
                <a:latin typeface="+mj-lt"/>
              </a:rPr>
              <a:t>Předmět podpory</a:t>
            </a:r>
            <a:r>
              <a:rPr lang="en-US" dirty="0">
                <a:latin typeface="+mj-lt"/>
              </a:rPr>
              <a:t>:</a:t>
            </a:r>
            <a:r>
              <a:rPr lang="en-US" b="1" dirty="0">
                <a:latin typeface="+mj-lt"/>
              </a:rPr>
              <a:t> </a:t>
            </a:r>
            <a:r>
              <a:rPr lang="cs-CZ" dirty="0">
                <a:latin typeface="+mj-lt"/>
              </a:rPr>
              <a:t>rozšíření kapacity a rozvoj specializovaných služeb univerzitního inkubátoru a akcelerátoru zaměřeného na B2B startupy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992926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2DA28C-F6F3-4988-85C4-0A1EFC26A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3200" dirty="0"/>
              <a:t>Koncepty stavební</a:t>
            </a:r>
            <a:br>
              <a:rPr lang="cs-CZ" sz="3200" dirty="0"/>
            </a:br>
            <a:r>
              <a:rPr lang="cs-CZ" sz="3200" dirty="0"/>
              <a:t>fakulty ČVUT</a:t>
            </a:r>
            <a:endParaRPr lang="en-US" sz="3200" dirty="0"/>
          </a:p>
        </p:txBody>
      </p:sp>
      <p:cxnSp>
        <p:nvCxnSpPr>
          <p:cNvPr id="5124" name="Straight Arrow Connector 70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490" y="2316480"/>
            <a:ext cx="3429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bdélník 5">
            <a:extLst>
              <a:ext uri="{FF2B5EF4-FFF2-40B4-BE49-F238E27FC236}">
                <a16:creationId xmlns:a16="http://schemas.microsoft.com/office/drawing/2014/main" id="{3FD9B2F2-FAC0-4FD5-9A11-A5EF29F56620}"/>
              </a:ext>
            </a:extLst>
          </p:cNvPr>
          <p:cNvSpPr/>
          <p:nvPr/>
        </p:nvSpPr>
        <p:spPr>
          <a:xfrm>
            <a:off x="374400" y="2091002"/>
            <a:ext cx="3987847" cy="54297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82DCDF34-FAC2-4A0F-B1C0-B4C5F7B1964A}"/>
              </a:ext>
            </a:extLst>
          </p:cNvPr>
          <p:cNvSpPr txBox="1"/>
          <p:nvPr/>
        </p:nvSpPr>
        <p:spPr>
          <a:xfrm>
            <a:off x="374400" y="1939992"/>
            <a:ext cx="4278623" cy="34622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cs-CZ" b="1" dirty="0">
                <a:latin typeface="+mj-lt"/>
              </a:rPr>
              <a:t>Příjemce</a:t>
            </a:r>
            <a:r>
              <a:rPr lang="en-US" dirty="0">
                <a:latin typeface="+mj-lt"/>
              </a:rPr>
              <a:t>:</a:t>
            </a:r>
            <a:r>
              <a:rPr lang="en-US" b="1" dirty="0">
                <a:latin typeface="+mj-lt"/>
              </a:rPr>
              <a:t> </a:t>
            </a:r>
            <a:r>
              <a:rPr lang="cs-CZ" dirty="0">
                <a:latin typeface="+mj-lt"/>
              </a:rPr>
              <a:t>České vysoké učení technické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b="1" dirty="0">
              <a:latin typeface="+mj-lt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cs-CZ" b="1" dirty="0">
                <a:latin typeface="+mj-lt"/>
              </a:rPr>
              <a:t>Způsobilé náklady</a:t>
            </a:r>
            <a:r>
              <a:rPr lang="en-US" dirty="0">
                <a:latin typeface="+mj-lt"/>
              </a:rPr>
              <a:t>:</a:t>
            </a:r>
            <a:r>
              <a:rPr lang="en-US" b="1" dirty="0">
                <a:latin typeface="+mj-lt"/>
              </a:rPr>
              <a:t> </a:t>
            </a:r>
            <a:r>
              <a:rPr lang="cs-CZ" dirty="0">
                <a:latin typeface="+mj-lt"/>
              </a:rPr>
              <a:t>31 448 862Kč</a:t>
            </a:r>
            <a:endParaRPr lang="en-US" dirty="0">
              <a:latin typeface="+mj-lt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dirty="0">
              <a:latin typeface="+mj-lt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cs-CZ" b="1" dirty="0">
                <a:latin typeface="+mj-lt"/>
              </a:rPr>
              <a:t>Realizace</a:t>
            </a:r>
            <a:r>
              <a:rPr lang="en-US" dirty="0">
                <a:latin typeface="+mj-lt"/>
              </a:rPr>
              <a:t>:</a:t>
            </a:r>
            <a:r>
              <a:rPr lang="en-US" b="1" dirty="0">
                <a:latin typeface="+mj-lt"/>
              </a:rPr>
              <a:t> </a:t>
            </a:r>
            <a:r>
              <a:rPr lang="cs-CZ" dirty="0">
                <a:latin typeface="+mj-lt"/>
              </a:rPr>
              <a:t>2018 – 2020</a:t>
            </a:r>
            <a:endParaRPr lang="en-US" dirty="0">
              <a:latin typeface="+mj-lt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dirty="0">
              <a:latin typeface="+mj-lt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cs-CZ" b="1" dirty="0">
                <a:latin typeface="+mj-lt"/>
              </a:rPr>
              <a:t>Předmět podpory</a:t>
            </a:r>
            <a:r>
              <a:rPr lang="en-US" dirty="0">
                <a:latin typeface="+mj-lt"/>
              </a:rPr>
              <a:t>:</a:t>
            </a:r>
            <a:r>
              <a:rPr lang="en-US" b="1" dirty="0">
                <a:latin typeface="+mj-lt"/>
              </a:rPr>
              <a:t> 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ověření proveditelnosti 8 řešení v oblasti  dopravní infrastruktury, 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energetické správy veřejných budov, 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obnovy a ochrany památkově chráněných objektů, snižování znečištění hlukem, snižování znečištění ovzduší a nakládání s odpady</a:t>
            </a:r>
            <a:endParaRPr lang="en-US" dirty="0">
              <a:latin typeface="+mj-lt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825BA0FF-0B81-467C-B81F-DB6FC23AF8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2" r="20274"/>
          <a:stretch/>
        </p:blipFill>
        <p:spPr bwMode="auto">
          <a:xfrm>
            <a:off x="4572000" y="0"/>
            <a:ext cx="4572000" cy="685799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54460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2DA28C-F6F3-4988-85C4-0A1EFC26A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/>
              <a:t>P+R </a:t>
            </a:r>
            <a:r>
              <a:rPr lang="en-US" sz="3200" dirty="0" err="1"/>
              <a:t>Černý</a:t>
            </a:r>
            <a:r>
              <a:rPr lang="en-US" sz="3200" dirty="0"/>
              <a:t> most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490" y="2316480"/>
            <a:ext cx="3429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bdélník 10">
            <a:extLst>
              <a:ext uri="{FF2B5EF4-FFF2-40B4-BE49-F238E27FC236}">
                <a16:creationId xmlns:a16="http://schemas.microsoft.com/office/drawing/2014/main" id="{3EB229CA-F072-4601-9CB7-94E564750CCE}"/>
              </a:ext>
            </a:extLst>
          </p:cNvPr>
          <p:cNvSpPr/>
          <p:nvPr/>
        </p:nvSpPr>
        <p:spPr>
          <a:xfrm>
            <a:off x="491490" y="2044991"/>
            <a:ext cx="3987847" cy="54297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39AD9B79-CF37-4491-BD33-2411222BB88F}"/>
              </a:ext>
            </a:extLst>
          </p:cNvPr>
          <p:cNvSpPr txBox="1"/>
          <p:nvPr/>
        </p:nvSpPr>
        <p:spPr>
          <a:xfrm>
            <a:off x="374400" y="2044991"/>
            <a:ext cx="3987847" cy="34622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cs-CZ" b="1" dirty="0">
                <a:latin typeface="+mj-lt"/>
              </a:rPr>
              <a:t>Příjemce</a:t>
            </a:r>
            <a:r>
              <a:rPr lang="en-US" dirty="0">
                <a:latin typeface="+mj-lt"/>
              </a:rPr>
              <a:t>: </a:t>
            </a:r>
            <a:r>
              <a:rPr lang="cs-CZ" dirty="0">
                <a:latin typeface="+mj-lt"/>
              </a:rPr>
              <a:t>Hlavní město Praha</a:t>
            </a:r>
            <a:endParaRPr lang="en-US" dirty="0">
              <a:latin typeface="+mj-lt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cs-CZ" b="1" dirty="0">
                <a:latin typeface="+mj-lt"/>
              </a:rPr>
              <a:t>Způsobilé náklady</a:t>
            </a:r>
            <a:r>
              <a:rPr lang="en-US" dirty="0">
                <a:latin typeface="+mj-lt"/>
              </a:rPr>
              <a:t>: 323</a:t>
            </a:r>
            <a:r>
              <a:rPr lang="cs-CZ" dirty="0">
                <a:latin typeface="+mj-lt"/>
              </a:rPr>
              <a:t> </a:t>
            </a:r>
            <a:r>
              <a:rPr lang="en-US" dirty="0">
                <a:latin typeface="+mj-lt"/>
              </a:rPr>
              <a:t>911</a:t>
            </a:r>
            <a:r>
              <a:rPr lang="cs-CZ" dirty="0">
                <a:latin typeface="+mj-lt"/>
              </a:rPr>
              <a:t> </a:t>
            </a:r>
            <a:r>
              <a:rPr lang="en-US" dirty="0">
                <a:latin typeface="+mj-lt"/>
              </a:rPr>
              <a:t>053</a:t>
            </a:r>
            <a:r>
              <a:rPr lang="cs-CZ" dirty="0">
                <a:latin typeface="+mj-lt"/>
              </a:rPr>
              <a:t> Kč</a:t>
            </a:r>
            <a:endParaRPr lang="en-US" dirty="0">
              <a:latin typeface="+mj-lt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cs-CZ" b="1" dirty="0">
                <a:latin typeface="+mj-lt"/>
              </a:rPr>
              <a:t>Realizace</a:t>
            </a:r>
            <a:r>
              <a:rPr lang="en-US" dirty="0">
                <a:latin typeface="+mj-lt"/>
              </a:rPr>
              <a:t>: 2018 - 2022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cs-CZ" b="1" dirty="0">
                <a:latin typeface="+mj-lt"/>
              </a:rPr>
              <a:t>Předmět podpory</a:t>
            </a:r>
            <a:r>
              <a:rPr lang="en-US" dirty="0">
                <a:latin typeface="+mj-lt"/>
              </a:rPr>
              <a:t>: </a:t>
            </a:r>
            <a:r>
              <a:rPr lang="cs-CZ" dirty="0">
                <a:latin typeface="+mj-lt"/>
              </a:rPr>
              <a:t>výstavba </a:t>
            </a:r>
            <a:r>
              <a:rPr lang="en-US" dirty="0">
                <a:latin typeface="+mj-lt"/>
              </a:rPr>
              <a:t>P+R</a:t>
            </a:r>
            <a:r>
              <a:rPr lang="cs-CZ" dirty="0">
                <a:latin typeface="+mj-lt"/>
              </a:rPr>
              <a:t> parkoviště s kapacitou 850 automobilů</a:t>
            </a:r>
            <a:endParaRPr lang="en-US" dirty="0">
              <a:latin typeface="+mj-lt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10902E0D-8FFA-495B-877A-6651230DA9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2000" y="0"/>
            <a:ext cx="4572000" cy="6858000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8644307"/>
      </p:ext>
    </p:extLst>
  </p:cSld>
  <p:clrMapOvr>
    <a:masterClrMapping/>
  </p:clrMapOvr>
</p:sld>
</file>

<file path=ppt/theme/theme1.xml><?xml version="1.0" encoding="utf-8"?>
<a:theme xmlns:a="http://schemas.openxmlformats.org/drawingml/2006/main" name="Tmava">
  <a:themeElements>
    <a:clrScheme name="PrahaPPT_pos">
      <a:dk1>
        <a:srgbClr val="000000"/>
      </a:dk1>
      <a:lt1>
        <a:srgbClr val="FFFFFF"/>
      </a:lt1>
      <a:dk2>
        <a:srgbClr val="001871"/>
      </a:dk2>
      <a:lt2>
        <a:srgbClr val="FFFFFF"/>
      </a:lt2>
      <a:accent1>
        <a:srgbClr val="C81428"/>
      </a:accent1>
      <a:accent2>
        <a:srgbClr val="EF9600"/>
      </a:accent2>
      <a:accent3>
        <a:srgbClr val="6A2C3E"/>
      </a:accent3>
      <a:accent4>
        <a:srgbClr val="00B140"/>
      </a:accent4>
      <a:accent5>
        <a:srgbClr val="0057B8"/>
      </a:accent5>
      <a:accent6>
        <a:srgbClr val="C83737"/>
      </a:accent6>
      <a:hlink>
        <a:srgbClr val="0096FF"/>
      </a:hlink>
      <a:folHlink>
        <a:srgbClr val="75787B"/>
      </a:folHlink>
    </a:clrScheme>
    <a:fontScheme name="Nordic_negati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1" id="{39A0D0D7-44C4-46E2-BE30-9C1B800E9981}" vid="{E474D25C-F3B5-4610-9821-BDCFF3B5703C}"/>
    </a:ext>
  </a:extLst>
</a:theme>
</file>

<file path=ppt/theme/theme2.xml><?xml version="1.0" encoding="utf-8"?>
<a:theme xmlns:a="http://schemas.openxmlformats.org/drawingml/2006/main" name="1_Tmava">
  <a:themeElements>
    <a:clrScheme name="PrahaPPT_pos">
      <a:dk1>
        <a:srgbClr val="000000"/>
      </a:dk1>
      <a:lt1>
        <a:srgbClr val="FFFFFF"/>
      </a:lt1>
      <a:dk2>
        <a:srgbClr val="001871"/>
      </a:dk2>
      <a:lt2>
        <a:srgbClr val="FFFFFF"/>
      </a:lt2>
      <a:accent1>
        <a:srgbClr val="C81428"/>
      </a:accent1>
      <a:accent2>
        <a:srgbClr val="EF9600"/>
      </a:accent2>
      <a:accent3>
        <a:srgbClr val="6A2C3E"/>
      </a:accent3>
      <a:accent4>
        <a:srgbClr val="00B140"/>
      </a:accent4>
      <a:accent5>
        <a:srgbClr val="0057B8"/>
      </a:accent5>
      <a:accent6>
        <a:srgbClr val="C83737"/>
      </a:accent6>
      <a:hlink>
        <a:srgbClr val="0096FF"/>
      </a:hlink>
      <a:folHlink>
        <a:srgbClr val="75787B"/>
      </a:folHlink>
    </a:clrScheme>
    <a:fontScheme name="Nordic_negati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1" id="{39A0D0D7-44C4-46E2-BE30-9C1B800E9981}" vid="{E474D25C-F3B5-4610-9821-BDCFF3B5703C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Tmava</Template>
  <TotalTime>1221</TotalTime>
  <Words>1065</Words>
  <Application>Microsoft Office PowerPoint</Application>
  <PresentationFormat>Předvádění na obrazovce (4:3)</PresentationFormat>
  <Paragraphs>343</Paragraphs>
  <Slides>19</Slides>
  <Notes>16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19</vt:i4>
      </vt:variant>
    </vt:vector>
  </HeadingPairs>
  <TitlesOfParts>
    <vt:vector size="25" baseType="lpstr">
      <vt:lpstr>arial</vt:lpstr>
      <vt:lpstr>arial</vt:lpstr>
      <vt:lpstr>Calibri</vt:lpstr>
      <vt:lpstr>Georgia</vt:lpstr>
      <vt:lpstr>Tmava</vt:lpstr>
      <vt:lpstr>1_Tmava</vt:lpstr>
      <vt:lpstr>Evropské fondy v Praze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xPORT Business Accelerator</vt:lpstr>
      <vt:lpstr>Koncepty stavební fakulty ČVUT</vt:lpstr>
      <vt:lpstr>P+R Černý most</vt:lpstr>
      <vt:lpstr>Inteligentní budovy MČ Praha 14</vt:lpstr>
      <vt:lpstr>Elektrobusy a trolejbusy</vt:lpstr>
      <vt:lpstr>Sociální byty HMP</vt:lpstr>
      <vt:lpstr>Komunitní centrum a zahrada Kotlaska</vt:lpstr>
      <vt:lpstr>Mateřská škola Hrnčíře</vt:lpstr>
      <vt:lpstr>Dětské skupiny na Praze 4</vt:lpstr>
      <vt:lpstr>Prezentace aplikace PowerPoint</vt:lpstr>
      <vt:lpstr>Programové období 2021+</vt:lpstr>
      <vt:lpstr>Programové období 2021+</vt:lpstr>
      <vt:lpstr>Děkuji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Vítězslav Mareš</dc:creator>
  <cp:lastModifiedBy>HMP</cp:lastModifiedBy>
  <cp:revision>52</cp:revision>
  <cp:lastPrinted>2021-10-21T08:50:02Z</cp:lastPrinted>
  <dcterms:created xsi:type="dcterms:W3CDTF">2020-01-10T10:06:52Z</dcterms:created>
  <dcterms:modified xsi:type="dcterms:W3CDTF">2021-11-02T08:32:37Z</dcterms:modified>
</cp:coreProperties>
</file>