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5" r:id="rId3"/>
    <p:sldId id="296" r:id="rId4"/>
    <p:sldId id="302" r:id="rId5"/>
    <p:sldId id="294" r:id="rId6"/>
    <p:sldId id="303" r:id="rId7"/>
    <p:sldId id="304" r:id="rId8"/>
    <p:sldId id="305" r:id="rId9"/>
    <p:sldId id="290" r:id="rId10"/>
    <p:sldId id="277" r:id="rId11"/>
  </p:sldIdLst>
  <p:sldSz cx="20104100" cy="1130935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10541D-D6A1-FEF1-08CF-A2D9AFAED38D}" name="Richtr Josef" initials="RJ" userId="S::josef.richtr@tskprague.onmicrosoft.com::59c124f1-4fcd-4e5d-8c61-0925ac8214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54" d="100"/>
          <a:sy n="54" d="100"/>
        </p:scale>
        <p:origin x="432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418277" y="628253"/>
            <a:ext cx="582295" cy="1047115"/>
          </a:xfrm>
          <a:custGeom>
            <a:avLst/>
            <a:gdLst/>
            <a:ahLst/>
            <a:cxnLst/>
            <a:rect l="l" t="t" r="r" b="b"/>
            <a:pathLst>
              <a:path w="582294" h="1047114">
                <a:moveTo>
                  <a:pt x="513377" y="0"/>
                </a:moveTo>
                <a:lnTo>
                  <a:pt x="0" y="0"/>
                </a:lnTo>
                <a:lnTo>
                  <a:pt x="0" y="1047088"/>
                </a:lnTo>
                <a:lnTo>
                  <a:pt x="513377" y="1047088"/>
                </a:lnTo>
                <a:lnTo>
                  <a:pt x="513377" y="693811"/>
                </a:lnTo>
                <a:lnTo>
                  <a:pt x="473115" y="686492"/>
                </a:lnTo>
                <a:lnTo>
                  <a:pt x="191292" y="686492"/>
                </a:lnTo>
                <a:lnTo>
                  <a:pt x="191292" y="427505"/>
                </a:lnTo>
                <a:lnTo>
                  <a:pt x="95955" y="427505"/>
                </a:lnTo>
                <a:lnTo>
                  <a:pt x="95955" y="358743"/>
                </a:lnTo>
                <a:lnTo>
                  <a:pt x="476949" y="358743"/>
                </a:lnTo>
                <a:lnTo>
                  <a:pt x="513377" y="353015"/>
                </a:lnTo>
                <a:lnTo>
                  <a:pt x="513377" y="0"/>
                </a:lnTo>
                <a:close/>
              </a:path>
              <a:path w="582294" h="1047114">
                <a:moveTo>
                  <a:pt x="476949" y="358743"/>
                </a:moveTo>
                <a:lnTo>
                  <a:pt x="368690" y="358743"/>
                </a:lnTo>
                <a:lnTo>
                  <a:pt x="368690" y="427505"/>
                </a:lnTo>
                <a:lnTo>
                  <a:pt x="272431" y="427505"/>
                </a:lnTo>
                <a:lnTo>
                  <a:pt x="272431" y="686492"/>
                </a:lnTo>
                <a:lnTo>
                  <a:pt x="473115" y="686492"/>
                </a:lnTo>
                <a:lnTo>
                  <a:pt x="460393" y="684179"/>
                </a:lnTo>
                <a:lnTo>
                  <a:pt x="419729" y="662321"/>
                </a:lnTo>
                <a:lnTo>
                  <a:pt x="393363" y="628591"/>
                </a:lnTo>
                <a:lnTo>
                  <a:pt x="383276" y="583343"/>
                </a:lnTo>
                <a:lnTo>
                  <a:pt x="578025" y="583343"/>
                </a:lnTo>
                <a:lnTo>
                  <a:pt x="576896" y="579590"/>
                </a:lnTo>
                <a:lnTo>
                  <a:pt x="562844" y="568740"/>
                </a:lnTo>
                <a:lnTo>
                  <a:pt x="540369" y="560723"/>
                </a:lnTo>
                <a:lnTo>
                  <a:pt x="510246" y="553093"/>
                </a:lnTo>
                <a:lnTo>
                  <a:pt x="468005" y="541610"/>
                </a:lnTo>
                <a:lnTo>
                  <a:pt x="430489" y="524156"/>
                </a:lnTo>
                <a:lnTo>
                  <a:pt x="403630" y="496305"/>
                </a:lnTo>
                <a:lnTo>
                  <a:pt x="393359" y="453630"/>
                </a:lnTo>
                <a:lnTo>
                  <a:pt x="402500" y="410095"/>
                </a:lnTo>
                <a:lnTo>
                  <a:pt x="427735" y="379288"/>
                </a:lnTo>
                <a:lnTo>
                  <a:pt x="465787" y="360498"/>
                </a:lnTo>
                <a:lnTo>
                  <a:pt x="476949" y="358743"/>
                </a:lnTo>
                <a:close/>
              </a:path>
              <a:path w="582294" h="1047114">
                <a:moveTo>
                  <a:pt x="578025" y="583343"/>
                </a:moveTo>
                <a:lnTo>
                  <a:pt x="464865" y="583343"/>
                </a:lnTo>
                <a:lnTo>
                  <a:pt x="470964" y="604573"/>
                </a:lnTo>
                <a:lnTo>
                  <a:pt x="483720" y="619101"/>
                </a:lnTo>
                <a:lnTo>
                  <a:pt x="503093" y="627440"/>
                </a:lnTo>
                <a:lnTo>
                  <a:pt x="529041" y="630106"/>
                </a:lnTo>
                <a:lnTo>
                  <a:pt x="548493" y="628214"/>
                </a:lnTo>
                <a:lnTo>
                  <a:pt x="565366" y="622195"/>
                </a:lnTo>
                <a:lnTo>
                  <a:pt x="577254" y="611535"/>
                </a:lnTo>
                <a:lnTo>
                  <a:pt x="581751" y="595720"/>
                </a:lnTo>
                <a:lnTo>
                  <a:pt x="578025" y="583343"/>
                </a:lnTo>
                <a:close/>
              </a:path>
            </a:pathLst>
          </a:custGeom>
          <a:solidFill>
            <a:srgbClr val="E90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1844" y="628253"/>
            <a:ext cx="574040" cy="1047115"/>
          </a:xfrm>
          <a:custGeom>
            <a:avLst/>
            <a:gdLst/>
            <a:ahLst/>
            <a:cxnLst/>
            <a:rect l="l" t="t" r="r" b="b"/>
            <a:pathLst>
              <a:path w="574040" h="1047114">
                <a:moveTo>
                  <a:pt x="47213" y="414228"/>
                </a:moveTo>
                <a:lnTo>
                  <a:pt x="27847" y="416448"/>
                </a:lnTo>
                <a:lnTo>
                  <a:pt x="12949" y="422708"/>
                </a:lnTo>
                <a:lnTo>
                  <a:pt x="3380" y="432405"/>
                </a:lnTo>
                <a:lnTo>
                  <a:pt x="0" y="444939"/>
                </a:lnTo>
                <a:lnTo>
                  <a:pt x="4706" y="459216"/>
                </a:lnTo>
                <a:lnTo>
                  <a:pt x="18737" y="469115"/>
                </a:lnTo>
                <a:lnTo>
                  <a:pt x="41965" y="476781"/>
                </a:lnTo>
                <a:lnTo>
                  <a:pt x="74259" y="484362"/>
                </a:lnTo>
                <a:lnTo>
                  <a:pt x="118097" y="496604"/>
                </a:lnTo>
                <a:lnTo>
                  <a:pt x="155102" y="514954"/>
                </a:lnTo>
                <a:lnTo>
                  <a:pt x="180677" y="543789"/>
                </a:lnTo>
                <a:lnTo>
                  <a:pt x="190224" y="587489"/>
                </a:lnTo>
                <a:lnTo>
                  <a:pt x="180246" y="632431"/>
                </a:lnTo>
                <a:lnTo>
                  <a:pt x="152776" y="665631"/>
                </a:lnTo>
                <a:lnTo>
                  <a:pt x="111510" y="686442"/>
                </a:lnTo>
                <a:lnTo>
                  <a:pt x="60144" y="694219"/>
                </a:lnTo>
                <a:lnTo>
                  <a:pt x="60144" y="1047088"/>
                </a:lnTo>
                <a:lnTo>
                  <a:pt x="573511" y="1047088"/>
                </a:lnTo>
                <a:lnTo>
                  <a:pt x="573511" y="686502"/>
                </a:lnTo>
                <a:lnTo>
                  <a:pt x="223249" y="686502"/>
                </a:lnTo>
                <a:lnTo>
                  <a:pt x="223249" y="453640"/>
                </a:lnTo>
                <a:lnTo>
                  <a:pt x="99923" y="453640"/>
                </a:lnTo>
                <a:lnTo>
                  <a:pt x="94589" y="436849"/>
                </a:lnTo>
                <a:lnTo>
                  <a:pt x="83710" y="424483"/>
                </a:lnTo>
                <a:lnTo>
                  <a:pt x="67760" y="416842"/>
                </a:lnTo>
                <a:lnTo>
                  <a:pt x="47213" y="414228"/>
                </a:lnTo>
                <a:close/>
              </a:path>
              <a:path w="574040" h="1047114">
                <a:moveTo>
                  <a:pt x="304315" y="532245"/>
                </a:moveTo>
                <a:lnTo>
                  <a:pt x="304315" y="686502"/>
                </a:lnTo>
                <a:lnTo>
                  <a:pt x="405610" y="686502"/>
                </a:lnTo>
                <a:lnTo>
                  <a:pt x="304315" y="532245"/>
                </a:lnTo>
                <a:close/>
              </a:path>
              <a:path w="574040" h="1047114">
                <a:moveTo>
                  <a:pt x="573511" y="360020"/>
                </a:moveTo>
                <a:lnTo>
                  <a:pt x="497513" y="360020"/>
                </a:lnTo>
                <a:lnTo>
                  <a:pt x="385967" y="523272"/>
                </a:lnTo>
                <a:lnTo>
                  <a:pt x="497513" y="686502"/>
                </a:lnTo>
                <a:lnTo>
                  <a:pt x="573511" y="686502"/>
                </a:lnTo>
                <a:lnTo>
                  <a:pt x="573511" y="360020"/>
                </a:lnTo>
                <a:close/>
              </a:path>
              <a:path w="574040" h="1047114">
                <a:moveTo>
                  <a:pt x="573511" y="359015"/>
                </a:moveTo>
                <a:lnTo>
                  <a:pt x="304315" y="359015"/>
                </a:lnTo>
                <a:lnTo>
                  <a:pt x="304315" y="514288"/>
                </a:lnTo>
                <a:lnTo>
                  <a:pt x="405610" y="360020"/>
                </a:lnTo>
                <a:lnTo>
                  <a:pt x="573511" y="360020"/>
                </a:lnTo>
                <a:lnTo>
                  <a:pt x="573511" y="359015"/>
                </a:lnTo>
                <a:close/>
              </a:path>
              <a:path w="574040" h="1047114">
                <a:moveTo>
                  <a:pt x="573511" y="0"/>
                </a:moveTo>
                <a:lnTo>
                  <a:pt x="60144" y="0"/>
                </a:lnTo>
                <a:lnTo>
                  <a:pt x="60144" y="353057"/>
                </a:lnTo>
                <a:lnTo>
                  <a:pt x="106186" y="360823"/>
                </a:lnTo>
                <a:lnTo>
                  <a:pt x="143308" y="379926"/>
                </a:lnTo>
                <a:lnTo>
                  <a:pt x="168617" y="410741"/>
                </a:lnTo>
                <a:lnTo>
                  <a:pt x="179219" y="453640"/>
                </a:lnTo>
                <a:lnTo>
                  <a:pt x="223249" y="453640"/>
                </a:lnTo>
                <a:lnTo>
                  <a:pt x="223249" y="359015"/>
                </a:lnTo>
                <a:lnTo>
                  <a:pt x="573511" y="359015"/>
                </a:lnTo>
                <a:lnTo>
                  <a:pt x="573511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53" y="467285"/>
            <a:ext cx="473456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253" y="2303594"/>
            <a:ext cx="12405994" cy="4509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9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sk-praha.cz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d/viewer?mid=1ipp6tqQAKsodMY0yl7BjxflqYNnZ8LRH&amp;ll=50.03721988122439,14.415497525341555&amp;z=15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253" y="628253"/>
            <a:ext cx="2094230" cy="2094230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70026" y="1034487"/>
            <a:ext cx="18047097" cy="12817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8000" spc="65" dirty="0"/>
              <a:t>Barrandovský most</a:t>
            </a:r>
            <a:endParaRPr sz="8000" dirty="0"/>
          </a:p>
        </p:txBody>
      </p:sp>
      <p:sp>
        <p:nvSpPr>
          <p:cNvPr id="6" name="object 6"/>
          <p:cNvSpPr txBox="1"/>
          <p:nvPr/>
        </p:nvSpPr>
        <p:spPr>
          <a:xfrm>
            <a:off x="3670026" y="2484568"/>
            <a:ext cx="18275697" cy="8502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5450" b="1" spc="-5" dirty="0">
                <a:solidFill>
                  <a:srgbClr val="878B8E"/>
                </a:solidFill>
                <a:latin typeface="Arial"/>
                <a:cs typeface="Arial"/>
              </a:rPr>
              <a:t>II. etapa rekonstrukce 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51CEF59B-DBD2-9011-A9CA-F0EDFF9A8D45}"/>
              </a:ext>
            </a:extLst>
          </p:cNvPr>
          <p:cNvSpPr/>
          <p:nvPr/>
        </p:nvSpPr>
        <p:spPr>
          <a:xfrm>
            <a:off x="628253" y="3673475"/>
            <a:ext cx="18848070" cy="60103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Obsah obrázku exteriér, příroda&#10;&#10;Popis byl vytvořen automaticky">
            <a:extLst>
              <a:ext uri="{FF2B5EF4-FFF2-40B4-BE49-F238E27FC236}">
                <a16:creationId xmlns:a16="http://schemas.microsoft.com/office/drawing/2014/main" xmlns="" id="{45F3EA1A-404E-3097-0EA0-E557F866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50" y="3818652"/>
            <a:ext cx="10286999" cy="572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253" y="628253"/>
            <a:ext cx="2094230" cy="2094230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1850" y="5426075"/>
            <a:ext cx="19113898" cy="24769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sz="8000" spc="60" dirty="0" err="1"/>
              <a:t>Děkuj</a:t>
            </a:r>
            <a:r>
              <a:rPr lang="cs-CZ" sz="8000" spc="60" dirty="0"/>
              <a:t>i za pozornost </a:t>
            </a:r>
            <a:br>
              <a:rPr lang="cs-CZ" sz="8000" spc="60" dirty="0"/>
            </a:br>
            <a:endParaRPr sz="8000" dirty="0"/>
          </a:p>
        </p:txBody>
      </p:sp>
      <p:sp>
        <p:nvSpPr>
          <p:cNvPr id="6" name="object 6"/>
          <p:cNvSpPr txBox="1"/>
          <p:nvPr/>
        </p:nvSpPr>
        <p:spPr>
          <a:xfrm>
            <a:off x="615553" y="10098196"/>
            <a:ext cx="3496945" cy="6565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300" b="1" spc="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ww</a:t>
            </a:r>
            <a:r>
              <a:rPr sz="3300" b="1" spc="-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</a:t>
            </a:r>
            <a:r>
              <a:rPr sz="3300" b="1" spc="-2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.</a:t>
            </a:r>
            <a:r>
              <a:rPr sz="3300" b="1" spc="-2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ts</a:t>
            </a:r>
            <a:r>
              <a:rPr sz="3300" b="1" spc="-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k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-p</a:t>
            </a:r>
            <a:r>
              <a:rPr sz="3300" b="1" spc="-8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r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aha.</a:t>
            </a:r>
            <a:r>
              <a:rPr sz="3300" b="1" spc="-5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c</a:t>
            </a:r>
            <a:r>
              <a:rPr sz="3300" b="1" spc="-5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z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2</a:t>
            </a:fld>
            <a:endParaRPr spc="165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xmlns="" id="{36ACBB84-75F7-1D8D-8952-DAB7676EFC6D}"/>
              </a:ext>
            </a:extLst>
          </p:cNvPr>
          <p:cNvSpPr txBox="1">
            <a:spLocks/>
          </p:cNvSpPr>
          <p:nvPr/>
        </p:nvSpPr>
        <p:spPr>
          <a:xfrm>
            <a:off x="495915" y="1574468"/>
            <a:ext cx="13061335" cy="816041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Staveniště bylo předáno a práce byly zahájeny dne 01. 03. 2023.</a:t>
            </a:r>
          </a:p>
          <a:p>
            <a:pPr algn="just"/>
            <a:endParaRPr lang="cs-CZ" sz="2000" b="1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b="1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Probíhají přípravné práce v komoře mostu, kde se vrtají otvory na nové předpínací kabely. Zkušebně se zvedla rampa z Barrandova. V koordinaci s rekonstrukcí TT se sanovala spodní část nosné konstrukce. Realizace rozštěpu na straně Prahy 4, který je nezbytný k následnému vedení dopravy během hlavní rekonstrukce, kdy má řidičům umožnit sjezd z Barrandovského mostu do Modřan a Braníku.  </a:t>
            </a:r>
          </a:p>
          <a:p>
            <a:pPr algn="just"/>
            <a:endParaRPr lang="cs-CZ" sz="20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Omezení provozu na Barrandovském mostě mělo být zahájeno již 01.05.2023, ale z důvodu koordinace s úpravou tramvajové trati na ul. Modřanská a výstavbou Dvoreckého </a:t>
            </a:r>
            <a:r>
              <a:rPr lang="cs-CZ" sz="2000" kern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mostu budou 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práce </a:t>
            </a:r>
            <a:r>
              <a:rPr lang="cs-CZ" sz="2000" kern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startovat 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pondělí </a:t>
            </a:r>
            <a:r>
              <a:rPr lang="cs-CZ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cs-CZ" sz="20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cs-CZ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0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opatření se bude postupně instalovat </a:t>
            </a:r>
            <a:r>
              <a:rPr lang="cs-CZ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05. 2023 a 14. 05. 2023</a:t>
            </a:r>
          </a:p>
          <a:p>
            <a:pPr algn="just"/>
            <a:endParaRPr lang="cs-CZ" sz="20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Smlouvou o dílo stanovená doba pro splnění milníku 2 je </a:t>
            </a:r>
            <a:r>
              <a:rPr lang="cs-CZ" sz="20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dní 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termín dokončení </a:t>
            </a:r>
            <a:r>
              <a:rPr lang="cs-CZ" sz="20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14.08.2023, vzhledem k již nyní známým okolnostem je předpoklad ukončení dopravního omezení na mostě </a:t>
            </a:r>
            <a:r>
              <a:rPr lang="cs-CZ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konce srpna 2023.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0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dnech 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zahrnut čas na provedení vyrovnávky speciálním vysokopevnostním betonem s rozptýlenou výztuží UHPFRC (Ultra-</a:t>
            </a:r>
            <a:r>
              <a:rPr lang="cs-CZ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Performance </a:t>
            </a:r>
            <a:r>
              <a:rPr lang="cs-CZ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Dojde i ochraně optického kabelu v severní komoře mostu. Vzhledem k tomu, že se jedná o rekonstrukci, mohou nastat nepředvídané okolnosti. Dokončovací </a:t>
            </a:r>
            <a:r>
              <a:rPr lang="cs-CZ" sz="2000" kern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 </a:t>
            </a:r>
            <a:r>
              <a:rPr lang="cs-CZ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neomezující provoz až do listopadu.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5B3686D7-770D-D94C-116E-A8B6A73B4289}"/>
              </a:ext>
            </a:extLst>
          </p:cNvPr>
          <p:cNvSpPr txBox="1"/>
          <p:nvPr/>
        </p:nvSpPr>
        <p:spPr>
          <a:xfrm>
            <a:off x="501092" y="821065"/>
            <a:ext cx="18537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cap="small" dirty="0">
                <a:solidFill>
                  <a:srgbClr val="FF0000"/>
                </a:solidFill>
                <a:latin typeface="Arial" panose="020B0604020202020204" pitchFamily="34" charset="0"/>
              </a:rPr>
              <a:t>II. etapa zahrnuje práce na severní polovině jižního mostu a rampě z ulice k Barrandovu</a:t>
            </a:r>
          </a:p>
        </p:txBody>
      </p:sp>
      <p:pic>
        <p:nvPicPr>
          <p:cNvPr id="3" name="Obrázek 2" descr="Obsah obrázku venku, silnice, Dálnice, infrastruktura&#10;&#10;Popis byl vytvořen automaticky">
            <a:extLst>
              <a:ext uri="{FF2B5EF4-FFF2-40B4-BE49-F238E27FC236}">
                <a16:creationId xmlns:a16="http://schemas.microsoft.com/office/drawing/2014/main" xmlns="" id="{94D44B80-7AE9-F6B4-F59B-95A0CF8DB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99" y="1924795"/>
            <a:ext cx="5625600" cy="4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B979B97-4D79-3D54-9A7A-0336881E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768" y="6563272"/>
            <a:ext cx="4405960" cy="330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3</a:t>
            </a:fld>
            <a:endParaRPr spc="165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5F0FADD-79C1-13C2-65F0-1E1B37DD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386" y="6950075"/>
            <a:ext cx="4192584" cy="274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9FE7754-2BBD-BBAA-BF1A-91A00832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90" y="2118881"/>
            <a:ext cx="6981859" cy="445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xmlns="" id="{DEF31EE6-8CCF-2A92-7492-A2B2E146644A}"/>
              </a:ext>
            </a:extLst>
          </p:cNvPr>
          <p:cNvSpPr txBox="1">
            <a:spLocks/>
          </p:cNvSpPr>
          <p:nvPr/>
        </p:nvSpPr>
        <p:spPr>
          <a:xfrm>
            <a:off x="623207" y="1844675"/>
            <a:ext cx="11825515" cy="8629650"/>
          </a:xfrm>
          <a:prstGeom prst="rect">
            <a:avLst/>
          </a:prstGeom>
        </p:spPr>
        <p:txBody>
          <a:bodyPr wrap="square" lIns="0" tIns="0" rIns="0" bIns="0">
            <a:normAutofit fontScale="77500" lnSpcReduction="2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cs-CZ" sz="3100" u="sng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1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Březen až první polovina května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Budou probíhat přípravné práce, které nevyžadují zásadní omezení provozu: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příprava pro dodatečné předpětí;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výměna části ložisek;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sanace opěrných zdí strakonické rapy a sanace pilířů Barrandovské rampy.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cs-CZ" sz="3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cs-CZ" sz="3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1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3100" b="1" kern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cs-CZ" sz="31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května až do konce srpna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Doprava bude vedena ve </a:t>
            </a:r>
            <a:r>
              <a:rPr lang="cs-CZ" sz="3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třech </a:t>
            </a: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provizorních jízdních pruzích v každém </a:t>
            </a:r>
            <a:b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směru a barrandovská rampa bude uzavřena.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Budou provedeny tyto práce: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demolice mostního svršku a stávajícího vybavení;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výměna dilatačních závěrů a části ložisek;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sanace spodní části nosné konstrukce;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realizace nových říms;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dodatečné předpětí;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úprava opěr Barrandovské rampy;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nové vozovkové souvrství včetně vyrovnávací vrstvy a instalace </a:t>
            </a:r>
            <a:b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cs-CZ" sz="3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nového vybavení.</a:t>
            </a:r>
          </a:p>
          <a:p>
            <a:pPr marL="1257300" lvl="2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cs-CZ" sz="40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B2F535B-23AC-8DA9-B182-F6ADA81DACE2}"/>
              </a:ext>
            </a:extLst>
          </p:cNvPr>
          <p:cNvSpPr txBox="1"/>
          <p:nvPr/>
        </p:nvSpPr>
        <p:spPr>
          <a:xfrm>
            <a:off x="623207" y="1082675"/>
            <a:ext cx="10051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cap="small" dirty="0">
                <a:solidFill>
                  <a:srgbClr val="FF0000"/>
                </a:solidFill>
                <a:latin typeface="Arial" panose="020B0604020202020204" pitchFamily="34" charset="0"/>
              </a:rPr>
              <a:t>plánovaný rozpis prací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8606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lang="cs-CZ" spc="25" smtClean="0"/>
              <a:t>4</a:t>
            </a:fld>
            <a:endParaRPr spc="165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xmlns="" id="{DEF31EE6-8CCF-2A92-7492-A2B2E146644A}"/>
              </a:ext>
            </a:extLst>
          </p:cNvPr>
          <p:cNvSpPr txBox="1">
            <a:spLocks/>
          </p:cNvSpPr>
          <p:nvPr/>
        </p:nvSpPr>
        <p:spPr>
          <a:xfrm>
            <a:off x="746618" y="1025625"/>
            <a:ext cx="18211800" cy="7739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3200" b="1" cap="small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POSTUP INSTALACE DOPRAVNÍHO ZNAČENÍ A UZAVŘENÍ BARRANDOVSKÉHO MOSTU </a:t>
            </a:r>
            <a:endParaRPr lang="cs-CZ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/>
            <a:endParaRPr lang="cs-CZ" sz="2800" u="sng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8D445A6-5970-9042-D67B-0A5F690E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155" y="2595001"/>
            <a:ext cx="8215371" cy="611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08651043-1EF3-5F15-6F7E-03B6240F637C}"/>
              </a:ext>
            </a:extLst>
          </p:cNvPr>
          <p:cNvSpPr txBox="1"/>
          <p:nvPr/>
        </p:nvSpPr>
        <p:spPr>
          <a:xfrm>
            <a:off x="746618" y="2378075"/>
            <a:ext cx="918927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 noci  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z 10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11. 05. 2023 proběhne otevření přejezdů pro převádění dopravy do protisměru a zpět na Barrandovském mostě.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cs-CZ" sz="2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Dále dojde k operativnímu omezení dopravy pro instalaci proměnného značení, které doplňuje liniové řízení dopravy v trase na Městském okruhu při příjezdech na Barrandovský most.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cs-CZ" sz="2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cs-CZ" sz="2000" b="1" dirty="0">
                <a:solidFill>
                  <a:srgbClr val="FF0000"/>
                </a:solidFill>
                <a:latin typeface="Arial"/>
                <a:cs typeface="Arial"/>
              </a:rPr>
              <a:t>Od soboty 13. 05. 2023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dojde k instalaci širších dopravních vztahů a orientačního dopravního značení na objízdné trase, instalaci značení pro uzavření cyklostezky a objízdné trasy včetně vyznačení vyhrazeného pruhu pro autobusy v ul. K Barrandovu od křižovatky Lamačova.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cs-CZ" sz="2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Přímo na mostě bude v sobotu připraveno omezení na severní konstrukci ve směru na Smíchov, kde budou vyznačeny tři provizorní pruhy.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cs-CZ" sz="2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 sobotu se také začne pracovat na jižní konstrukci mostu a postupně dojde k převedení jednoho jízdního pruhu ze Smíchova na Jižní spojku do protisměru. Současně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 začne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pracovat na jižní polovině mostu, kde dojde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přibližně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od 12:00 hodin k uzavření rampy z 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ulice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 Barrandovu. Následovat bude postupné omezování dopravy ze čtyř pruhů na tři, což skončí v neděli 14. května.  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cs-CZ" dirty="0"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4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536" y="635305"/>
            <a:ext cx="172088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kern="1200" cap="small" dirty="0">
                <a:solidFill>
                  <a:srgbClr val="FF0000"/>
                </a:solidFill>
                <a:latin typeface="Arial" panose="020B0604020202020204" pitchFamily="34" charset="0"/>
              </a:rPr>
              <a:t>objízdné trasy vedou po pražském okruhu</a:t>
            </a:r>
            <a:endParaRPr sz="4000" kern="1200" cap="small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5</a:t>
            </a:fld>
            <a:endParaRPr spc="165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BE54FC9-70DC-48D8-3698-4EF3D7A6CC6F}"/>
              </a:ext>
            </a:extLst>
          </p:cNvPr>
          <p:cNvSpPr txBox="1"/>
          <p:nvPr/>
        </p:nvSpPr>
        <p:spPr>
          <a:xfrm>
            <a:off x="527050" y="1430289"/>
            <a:ext cx="533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878B8E"/>
                </a:solidFill>
                <a:latin typeface="Arial" panose="020B0604020202020204" pitchFamily="34" charset="0"/>
              </a:rPr>
              <a:t>Příprava dopravního opatření:</a:t>
            </a:r>
            <a:endParaRPr lang="cs-CZ" sz="2800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DDF70F5B-5D84-5580-D293-9B7AE10AEF25}"/>
              </a:ext>
            </a:extLst>
          </p:cNvPr>
          <p:cNvSpPr txBox="1"/>
          <p:nvPr/>
        </p:nvSpPr>
        <p:spPr>
          <a:xfrm>
            <a:off x="504288" y="1934810"/>
            <a:ext cx="12612540" cy="3435540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Analýza DI dat a modelů </a:t>
            </a:r>
            <a:r>
              <a:rPr lang="cs-CZ" sz="2400" spc="16" dirty="0" smtClean="0">
                <a:solidFill>
                  <a:srgbClr val="878B8E"/>
                </a:solidFill>
                <a:latin typeface="Arial"/>
                <a:cs typeface="Arial"/>
              </a:rPr>
              <a:t>připravených </a:t>
            </a: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úsekem dopravního inženýrství TSK;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návrh objízdných tras;</a:t>
            </a:r>
            <a:endParaRPr lang="cs-CZ" sz="2400" spc="16" dirty="0">
              <a:solidFill>
                <a:srgbClr val="878B8E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identifikace nebezpečných míst;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detail </a:t>
            </a:r>
            <a:r>
              <a:rPr lang="cs-CZ" sz="24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dopravního řešení </a:t>
            </a: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s důrazem na bezpečnost, plynulost a předvídatelnost provozu;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strategie nastavení ZPI a algoritmizace přenosného DZ.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8037CD04-8D65-A001-E154-F0D0619F7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" t="1198" r="881" b="1200"/>
          <a:stretch/>
        </p:blipFill>
        <p:spPr>
          <a:xfrm>
            <a:off x="13192084" y="1430289"/>
            <a:ext cx="4524707" cy="456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233BB444-DAE0-EAE3-756A-C397B399BB0B}"/>
              </a:ext>
            </a:extLst>
          </p:cNvPr>
          <p:cNvSpPr txBox="1"/>
          <p:nvPr/>
        </p:nvSpPr>
        <p:spPr>
          <a:xfrm>
            <a:off x="615552" y="5493918"/>
            <a:ext cx="10051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878B8E"/>
                </a:solidFill>
                <a:latin typeface="Arial" panose="020B0604020202020204" pitchFamily="34" charset="0"/>
              </a:rPr>
              <a:t>Dopravní opatření na mostě a vedení objízdné trasy:</a:t>
            </a:r>
            <a:endParaRPr lang="cs-CZ" sz="28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0ED85394-7A16-6595-1DCF-E438893E1FB7}"/>
              </a:ext>
            </a:extLst>
          </p:cNvPr>
          <p:cNvSpPr txBox="1"/>
          <p:nvPr/>
        </p:nvSpPr>
        <p:spPr>
          <a:xfrm>
            <a:off x="503115" y="6193437"/>
            <a:ext cx="18132188" cy="368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Doprava na mostě je vedena ve třech provizorních jízdních pruzích v každém směru. Jeden jízdní pruh ve směru na Jižní spojku bude převeden do protisměru;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uzavření barrandovské rampy z ul. K Barrandovu na Jižní spojku. 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Objízdná trasa povede po D0 (Pražský okruh) Lochkovským tunelem a po Strakonické ulici zpět na Barrandovský most a Jižní spojku. 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Pro vzdálenější cíle, jako jsou Modřany, Kamýk či Chodov, bude možné pokračovat po okruhu D0 na sjezd Písnice nebo na sjezd Vestec. Možností je také dojet až k dálnici D1 a odtud zamířit do centra po ulicích Brněnská a 5. května.</a:t>
            </a:r>
          </a:p>
          <a:p>
            <a:pPr algn="just"/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endParaRPr lang="cs-CZ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kern="1200" cap="small" dirty="0">
                <a:solidFill>
                  <a:srgbClr val="FF0000"/>
                </a:solidFill>
                <a:latin typeface="Arial" panose="020B0604020202020204" pitchFamily="34" charset="0"/>
              </a:rPr>
              <a:t>objízdné trasy vedou po pražském okruhu</a:t>
            </a:r>
            <a:endParaRPr sz="4000" kern="1200" cap="small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6</a:t>
            </a:fld>
            <a:endParaRPr spc="165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6433B91-43F1-28B7-DD51-67AEA37B0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50" y="1006475"/>
            <a:ext cx="2801910" cy="8686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FBF1FBB-127A-FC23-D10C-ECA490BC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0" y="1497012"/>
            <a:ext cx="11953875" cy="83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0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kern="1200" cap="small" dirty="0">
                <a:solidFill>
                  <a:srgbClr val="FF0000"/>
                </a:solidFill>
                <a:latin typeface="Arial" panose="020B0604020202020204" pitchFamily="34" charset="0"/>
              </a:rPr>
              <a:t>prověřovaná opatření – průřez nasazených úprav</a:t>
            </a:r>
            <a:endParaRPr sz="4000" kern="1200" cap="small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7</a:t>
            </a:fld>
            <a:endParaRPr spc="165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C14E3833-99EC-8A51-D54B-68B969E1EEFA}"/>
              </a:ext>
            </a:extLst>
          </p:cNvPr>
          <p:cNvSpPr txBox="1"/>
          <p:nvPr/>
        </p:nvSpPr>
        <p:spPr>
          <a:xfrm>
            <a:off x="615552" y="1600301"/>
            <a:ext cx="10051576" cy="2989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s-CZ" sz="2400" b="1" spc="3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Organizace dopravy:</a:t>
            </a: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Otevření MÚK Písnice (15. 04. 2023);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Zkapacitnění sjezdu z BM na Modřanskou;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Zkapacitnění sjízdné rampy z Modřanské na Jižní spojku;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sjízdná rampa Jižní spojky na Budějovickou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u mostu Závodu míru, Hlubočepská, </a:t>
            </a:r>
            <a:r>
              <a:rPr lang="cs-CZ" sz="2000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Vrtilka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.​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2AF84A2A-3CC8-2A33-2C69-613028EF50C8}"/>
              </a:ext>
            </a:extLst>
          </p:cNvPr>
          <p:cNvSpPr txBox="1"/>
          <p:nvPr/>
        </p:nvSpPr>
        <p:spPr>
          <a:xfrm>
            <a:off x="10846274" y="4949373"/>
            <a:ext cx="9257826" cy="462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cs-CZ" sz="2400" b="1" spc="3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Preference MHD: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12699">
              <a:spcBef>
                <a:spcPts val="1910"/>
              </a:spcBef>
              <a:tabLst>
                <a:tab pos="318120" algn="l"/>
              </a:tabLst>
            </a:pPr>
            <a:r>
              <a:rPr lang="cs-CZ" sz="2000" u="sng" spc="16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PROSTOROVÁ OPATŘENÍ – VJP</a:t>
            </a:r>
            <a:r>
              <a:rPr lang="cs-CZ" sz="2000" u="sng" spc="16" dirty="0">
                <a:solidFill>
                  <a:srgbClr val="878B8E"/>
                </a:solidFill>
                <a:latin typeface="Arial"/>
                <a:cs typeface="Arial"/>
              </a:rPr>
              <a:t> BUS </a:t>
            </a:r>
          </a:p>
          <a:p>
            <a:pPr marL="469899" indent="-457200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přechodné: K Barrandovu, Modřanská, Jeremenkova, Ke Krči + Vrbova, ..</a:t>
            </a:r>
          </a:p>
          <a:p>
            <a:pPr marL="469899" indent="-457200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´  stávající: Strakonická, Jižní spojka, …</a:t>
            </a:r>
          </a:p>
          <a:p>
            <a:pPr marL="12699">
              <a:spcBef>
                <a:spcPts val="1910"/>
              </a:spcBef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PROVOZNÍ OPATŘENÍ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posílení vybraných linek TRAM (trasy suplující BM) </a:t>
            </a: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linka 21</a:t>
            </a:r>
            <a:endParaRPr lang="cs-CZ" sz="20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optimalizace linek BUS provozovaných na BM</a:t>
            </a:r>
          </a:p>
          <a:p>
            <a:pPr marL="12699">
              <a:spcBef>
                <a:spcPts val="1910"/>
              </a:spcBef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	</a:t>
            </a: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linky 125, 170, 19X</a:t>
            </a:r>
            <a:endParaRPr lang="cs-CZ" sz="20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fontAlgn="base"/>
            <a:endParaRPr lang="cs-CZ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6F89A149-DCC7-5544-A8F3-A90C14CF649E}"/>
              </a:ext>
            </a:extLst>
          </p:cNvPr>
          <p:cNvSpPr txBox="1"/>
          <p:nvPr/>
        </p:nvSpPr>
        <p:spPr>
          <a:xfrm>
            <a:off x="615552" y="4949373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rgbClr val="E90B23"/>
                </a:solidFill>
                <a:effectLst/>
                <a:latin typeface="Arial" panose="020B0604020202020204" pitchFamily="34" charset="0"/>
              </a:rPr>
              <a:t>Telematika:</a:t>
            </a:r>
            <a:endParaRPr lang="cs-CZ" sz="2400" b="1" dirty="0">
              <a:solidFill>
                <a:srgbClr val="E90B23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355C75E-7731-AC89-021D-17561F7CE11B}"/>
              </a:ext>
            </a:extLst>
          </p:cNvPr>
          <p:cNvSpPr txBox="1"/>
          <p:nvPr/>
        </p:nvSpPr>
        <p:spPr>
          <a:xfrm>
            <a:off x="601241" y="5452474"/>
            <a:ext cx="10051576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TASS (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Actuated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Signalplan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​dopravně závislý výběr signálních programů​</a:t>
            </a:r>
            <a:b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b="1" u="sng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Záměr: zabránit vytvoření stojících kolon vozidel v tunelech na MO, které by vedly </a:t>
            </a:r>
            <a:b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jejich uzavření​.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 řízení: automatické vyhodnocování dopravní situace na Dobříšské ulici - tvorba kolon - regulace dopravy na vjezdech do tunelů na MO pomocí SSZ.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0FC2D262-BE89-16AE-BEB5-88AD82FAA6E4}"/>
              </a:ext>
            </a:extLst>
          </p:cNvPr>
          <p:cNvSpPr txBox="1"/>
          <p:nvPr/>
        </p:nvSpPr>
        <p:spPr>
          <a:xfrm>
            <a:off x="660874" y="8668318"/>
            <a:ext cx="10051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u="sng" dirty="0">
                <a:solidFill>
                  <a:srgbClr val="878B8E"/>
                </a:solidFill>
                <a:latin typeface="Arial" panose="020B0604020202020204" pitchFamily="34" charset="0"/>
              </a:rPr>
              <a:t>Mobilní dodatkové </a:t>
            </a:r>
            <a:r>
              <a:rPr lang="pl-PL" sz="2000" b="1" u="sng" dirty="0" smtClean="0">
                <a:solidFill>
                  <a:srgbClr val="878B8E"/>
                </a:solidFill>
                <a:latin typeface="Arial" panose="020B0604020202020204" pitchFamily="34" charset="0"/>
              </a:rPr>
              <a:t>proměnné </a:t>
            </a:r>
            <a:r>
              <a:rPr lang="pl-PL" sz="2000" b="1" u="sng" dirty="0">
                <a:solidFill>
                  <a:srgbClr val="878B8E"/>
                </a:solidFill>
                <a:latin typeface="Arial" panose="020B0604020202020204" pitchFamily="34" charset="0"/>
              </a:rPr>
              <a:t>dopravní značení </a:t>
            </a:r>
            <a:r>
              <a:rPr lang="pl-PL" sz="2000" b="1" i="0" u="sng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pl-PL" sz="2000" b="1" u="sng" dirty="0">
                <a:solidFill>
                  <a:srgbClr val="878B8E"/>
                </a:solidFill>
                <a:latin typeface="Arial" panose="020B0604020202020204" pitchFamily="34" charset="0"/>
              </a:rPr>
              <a:t>Městském okruhu</a:t>
            </a:r>
            <a:endParaRPr lang="pl-PL" sz="2000" b="1" i="0" u="sng" dirty="0">
              <a:solidFill>
                <a:srgbClr val="878B8E"/>
              </a:solidFill>
              <a:effectLst/>
              <a:latin typeface="Arial" panose="020B0604020202020204" pitchFamily="34" charset="0"/>
            </a:endParaRPr>
          </a:p>
          <a:p>
            <a:endParaRPr lang="pl-PL" sz="2000" b="1" i="0" u="sng" dirty="0">
              <a:solidFill>
                <a:srgbClr val="878B8E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848484"/>
                </a:solidFill>
                <a:effectLst/>
                <a:latin typeface="Arial" panose="020B0604020202020204" pitchFamily="34" charset="0"/>
              </a:rPr>
              <a:t>Liniové řízení dopravy, sledování a vyhodnocení aktuální situace se snížením rychlosti v případě vzniku kolon na trase MO v okolí mostu.</a:t>
            </a: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5D78E71-8A56-0FDA-CFFC-37096C0D5C83}"/>
              </a:ext>
            </a:extLst>
          </p:cNvPr>
          <p:cNvSpPr txBox="1"/>
          <p:nvPr/>
        </p:nvSpPr>
        <p:spPr>
          <a:xfrm>
            <a:off x="10846274" y="1625369"/>
            <a:ext cx="8077200" cy="317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cs-CZ" sz="2400" b="1" spc="3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Světelně signalizované křižovatky: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cs-CZ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prověřeno více než 30 SSZ – bez rezerv kapacity (dynamika);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citlivá regulace K Barrandovu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průjezdnost TRAM – Na </a:t>
            </a:r>
            <a:r>
              <a:rPr lang="cs-CZ" sz="2000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Zlíchově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(regulace AD)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průjezdnost TRAM – Palackého most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Radlická – kapacita napojení na MO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připojení SSZ na ODŘÚ.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7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152" y="549275"/>
            <a:ext cx="1774229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kern="1200" cap="small" dirty="0">
                <a:solidFill>
                  <a:srgbClr val="FF0000"/>
                </a:solidFill>
                <a:latin typeface="Arial" panose="020B0604020202020204" pitchFamily="34" charset="0"/>
              </a:rPr>
              <a:t>informační webové stránky</a:t>
            </a:r>
            <a:endParaRPr sz="4000" kern="1200" cap="small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8</a:t>
            </a:fld>
            <a:endParaRPr spc="165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6BAE586-DC36-4975-7DDF-532BF938EECD}"/>
              </a:ext>
            </a:extLst>
          </p:cNvPr>
          <p:cNvSpPr txBox="1"/>
          <p:nvPr/>
        </p:nvSpPr>
        <p:spPr>
          <a:xfrm>
            <a:off x="2279650" y="2099323"/>
            <a:ext cx="52578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878B8E"/>
                </a:solidFill>
                <a:latin typeface="Arial" panose="020B0604020202020204" pitchFamily="34" charset="0"/>
              </a:rPr>
              <a:t>Barrandak.cz 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0" i="0" u="none" strike="noStrike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Opravujeme.to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878B8E"/>
                </a:solidFill>
                <a:latin typeface="Arial" panose="020B0604020202020204" pitchFamily="34" charset="0"/>
              </a:rPr>
              <a:t>Dopravniinfo.cz (ŘSD)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2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32B4A83-068F-9916-2461-CD9C2CAA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5280550"/>
            <a:ext cx="8068949" cy="445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984D5ED-0FA5-898E-A852-B81EFBC5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50" y="5275535"/>
            <a:ext cx="7568823" cy="445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4C3AF0F-39D9-4610-743E-22E900FF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597" y="774049"/>
            <a:ext cx="9328076" cy="405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8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000" kern="1200" cap="small" dirty="0">
                <a:solidFill>
                  <a:srgbClr val="FF0000"/>
                </a:solidFill>
                <a:latin typeface="Arial" panose="020B0604020202020204" pitchFamily="34" charset="0"/>
              </a:rPr>
              <a:t>slušnost a ohleduplnost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39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9</a:t>
            </a:fld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267537"/>
            <a:ext cx="10350897" cy="7947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K úspěšnému a bezpečnému řešení rekonstrukce mostu mohou nepochybně během omezení dopravního provozu přispět i sami jeho účastníci. Je rozhodně na místě chápat nezbytnost této situace a zachovat si ve všech ohledech slušnost a ohleduplnost vůči ostatním řidičům, ale také technikům a dělníkům, kteří se na tomto úseku budou pohybovat.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12700">
              <a:lnSpc>
                <a:spcPct val="107000"/>
              </a:lnSpc>
              <a:spcBef>
                <a:spcPts val="95"/>
              </a:spcBef>
              <a:spcAft>
                <a:spcPts val="800"/>
              </a:spcAft>
            </a:pPr>
            <a:r>
              <a:rPr lang="cs-CZ" sz="4000" b="1" cap="small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/>
              </a:rPr>
              <a:t>dopravní aplikace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D</a:t>
            </a:r>
            <a:r>
              <a:rPr lang="cs-CZ" sz="3100" spc="55" dirty="0" smtClean="0">
                <a:solidFill>
                  <a:srgbClr val="878B8E"/>
                </a:solidFill>
                <a:latin typeface="Arial"/>
                <a:cs typeface="Arial"/>
              </a:rPr>
              <a:t>oporučujeme 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využívat softwarové a mobilní aplikace i navigace ke zjištění stavu provozu na mostě,</a:t>
            </a:r>
            <a:b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jako jsou např. Mapy.cz, Google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maps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 nebo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Waze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ADB2EA24-D937-D634-C697-B38611C940D4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C9B14EC-44D9-4D5A-F1BA-CAF569784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" t="1519" r="1636" b="812"/>
          <a:stretch/>
        </p:blipFill>
        <p:spPr>
          <a:xfrm>
            <a:off x="11596789" y="1082675"/>
            <a:ext cx="6151461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E453F92-5CAD-3432-956A-09F13EF91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56"/>
          <a:stretch/>
        </p:blipFill>
        <p:spPr>
          <a:xfrm>
            <a:off x="12954190" y="6331619"/>
            <a:ext cx="6534358" cy="328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254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B8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44637</TotalTime>
  <Words>483</Words>
  <Application>Microsoft Office PowerPoint</Application>
  <PresentationFormat>Vlastní</PresentationFormat>
  <Paragraphs>111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Courier New</vt:lpstr>
      <vt:lpstr>Segoe UI</vt:lpstr>
      <vt:lpstr>Symbol</vt:lpstr>
      <vt:lpstr>Wingdings</vt:lpstr>
      <vt:lpstr>Office Theme</vt:lpstr>
      <vt:lpstr>Barrandovský most</vt:lpstr>
      <vt:lpstr>Prezentace aplikace PowerPoint</vt:lpstr>
      <vt:lpstr>Prezentace aplikace PowerPoint</vt:lpstr>
      <vt:lpstr>Prezentace aplikace PowerPoint</vt:lpstr>
      <vt:lpstr>objízdné trasy vedou po pražském okruhu</vt:lpstr>
      <vt:lpstr>objízdné trasy vedou po pražském okruhu</vt:lpstr>
      <vt:lpstr>prověřovaná opatření – průřez nasazených úprav</vt:lpstr>
      <vt:lpstr>informační webové stránky</vt:lpstr>
      <vt:lpstr>slušnost a ohleduplnost</vt:lpstr>
      <vt:lpstr>Děkuji za pozornost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snímku</dc:title>
  <dc:creator>Jukl Václav</dc:creator>
  <cp:lastModifiedBy>Provazník Tadeáš (MHMP, OKM)</cp:lastModifiedBy>
  <cp:revision>36</cp:revision>
  <cp:lastPrinted>2023-03-13T08:42:29Z</cp:lastPrinted>
  <dcterms:created xsi:type="dcterms:W3CDTF">2021-10-01T15:28:10Z</dcterms:created>
  <dcterms:modified xsi:type="dcterms:W3CDTF">2023-05-09T08:06:23Z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2021-10-01T00:00:00Z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2021-10-01T00:00:00Z</vt:filetime>
  </property>
</Properties>
</file>